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4439" r:id="rId1"/>
  </p:sldMasterIdLst>
  <p:notesMasterIdLst>
    <p:notesMasterId r:id="rId101"/>
  </p:notesMasterIdLst>
  <p:handoutMasterIdLst>
    <p:handoutMasterId r:id="rId102"/>
  </p:handoutMasterIdLst>
  <p:sldIdLst>
    <p:sldId id="1231" r:id="rId2"/>
    <p:sldId id="1230" r:id="rId3"/>
    <p:sldId id="672" r:id="rId4"/>
    <p:sldId id="1294" r:id="rId5"/>
    <p:sldId id="1340" r:id="rId6"/>
    <p:sldId id="1295" r:id="rId7"/>
    <p:sldId id="505" r:id="rId8"/>
    <p:sldId id="488" r:id="rId9"/>
    <p:sldId id="261" r:id="rId10"/>
    <p:sldId id="262" r:id="rId11"/>
    <p:sldId id="1098" r:id="rId12"/>
    <p:sldId id="1335" r:id="rId13"/>
    <p:sldId id="1093" r:id="rId14"/>
    <p:sldId id="464" r:id="rId15"/>
    <p:sldId id="489" r:id="rId16"/>
    <p:sldId id="547" r:id="rId17"/>
    <p:sldId id="548" r:id="rId18"/>
    <p:sldId id="1287" r:id="rId19"/>
    <p:sldId id="806" r:id="rId20"/>
    <p:sldId id="807" r:id="rId21"/>
    <p:sldId id="808" r:id="rId22"/>
    <p:sldId id="1194" r:id="rId23"/>
    <p:sldId id="356" r:id="rId24"/>
    <p:sldId id="1334" r:id="rId25"/>
    <p:sldId id="1306" r:id="rId26"/>
    <p:sldId id="1286" r:id="rId27"/>
    <p:sldId id="917" r:id="rId28"/>
    <p:sldId id="1307" r:id="rId29"/>
    <p:sldId id="834" r:id="rId30"/>
    <p:sldId id="1133" r:id="rId31"/>
    <p:sldId id="836" r:id="rId32"/>
    <p:sldId id="1052" r:id="rId33"/>
    <p:sldId id="1053" r:id="rId34"/>
    <p:sldId id="1054" r:id="rId35"/>
    <p:sldId id="1055" r:id="rId36"/>
    <p:sldId id="508" r:id="rId37"/>
    <p:sldId id="841" r:id="rId38"/>
    <p:sldId id="1134" r:id="rId39"/>
    <p:sldId id="513" r:id="rId40"/>
    <p:sldId id="514" r:id="rId41"/>
    <p:sldId id="517" r:id="rId42"/>
    <p:sldId id="1337" r:id="rId43"/>
    <p:sldId id="339" r:id="rId44"/>
    <p:sldId id="375" r:id="rId45"/>
    <p:sldId id="425" r:id="rId46"/>
    <p:sldId id="444" r:id="rId47"/>
    <p:sldId id="1338" r:id="rId48"/>
    <p:sldId id="1241" r:id="rId49"/>
    <p:sldId id="1289" r:id="rId50"/>
    <p:sldId id="1308" r:id="rId51"/>
    <p:sldId id="1309" r:id="rId52"/>
    <p:sldId id="431" r:id="rId53"/>
    <p:sldId id="1310" r:id="rId54"/>
    <p:sldId id="1311" r:id="rId55"/>
    <p:sldId id="1313" r:id="rId56"/>
    <p:sldId id="1317" r:id="rId57"/>
    <p:sldId id="1318" r:id="rId58"/>
    <p:sldId id="1319" r:id="rId59"/>
    <p:sldId id="1320" r:id="rId60"/>
    <p:sldId id="1321" r:id="rId61"/>
    <p:sldId id="1322" r:id="rId62"/>
    <p:sldId id="1323" r:id="rId63"/>
    <p:sldId id="1324" r:id="rId64"/>
    <p:sldId id="1325" r:id="rId65"/>
    <p:sldId id="1326" r:id="rId66"/>
    <p:sldId id="1328" r:id="rId67"/>
    <p:sldId id="1331" r:id="rId68"/>
    <p:sldId id="1333" r:id="rId69"/>
    <p:sldId id="1284" r:id="rId70"/>
    <p:sldId id="1285" r:id="rId71"/>
    <p:sldId id="1345" r:id="rId72"/>
    <p:sldId id="1341" r:id="rId73"/>
    <p:sldId id="1229" r:id="rId74"/>
    <p:sldId id="1277" r:id="rId75"/>
    <p:sldId id="1283" r:id="rId76"/>
    <p:sldId id="1279" r:id="rId77"/>
    <p:sldId id="1251" r:id="rId78"/>
    <p:sldId id="1022" r:id="rId79"/>
    <p:sldId id="1023" r:id="rId80"/>
    <p:sldId id="1344" r:id="rId81"/>
    <p:sldId id="1280" r:id="rId82"/>
    <p:sldId id="1018" r:id="rId83"/>
    <p:sldId id="1282" r:id="rId84"/>
    <p:sldId id="1077" r:id="rId85"/>
    <p:sldId id="1066" r:id="rId86"/>
    <p:sldId id="1103" r:id="rId87"/>
    <p:sldId id="1068" r:id="rId88"/>
    <p:sldId id="1083" r:id="rId89"/>
    <p:sldId id="1081" r:id="rId90"/>
    <p:sldId id="1097" r:id="rId91"/>
    <p:sldId id="1020" r:id="rId92"/>
    <p:sldId id="1148" r:id="rId93"/>
    <p:sldId id="1033" r:id="rId94"/>
    <p:sldId id="1043" r:id="rId95"/>
    <p:sldId id="1170" r:id="rId96"/>
    <p:sldId id="1171" r:id="rId97"/>
    <p:sldId id="1215" r:id="rId98"/>
    <p:sldId id="1329" r:id="rId99"/>
    <p:sldId id="1330" r:id="rId10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2FF80"/>
    <a:srgbClr val="FFFF00"/>
    <a:srgbClr val="003399"/>
    <a:srgbClr val="3333FF"/>
    <a:srgbClr val="33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29" autoAdjust="0"/>
    <p:restoredTop sz="50000" autoAdjust="0"/>
  </p:normalViewPr>
  <p:slideViewPr>
    <p:cSldViewPr>
      <p:cViewPr varScale="1">
        <p:scale>
          <a:sx n="97" d="100"/>
          <a:sy n="97" d="100"/>
        </p:scale>
        <p:origin x="208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064"/>
    </p:cViewPr>
  </p:sorterViewPr>
  <p:notesViewPr>
    <p:cSldViewPr>
      <p:cViewPr varScale="1">
        <p:scale>
          <a:sx n="65" d="100"/>
          <a:sy n="65" d="100"/>
        </p:scale>
        <p:origin x="-19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anabbass:Documents:RESEARCH%20CURRENT:COST%20STUDY%202006:pseudoseizure%20new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anabbass:Documents:RESEARCH%20CURRENT:COST%20STUDY%202006:pseudoseizure%20new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anabbass:Documents:RESEARCH%20CURRENT:RESEARCH:TRIAL%20THERAPY:working%20manuscript:trialgraph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anabbass:Documents:RESEARCH%20CURRENT:RESEARCH:TRIAL%20THERAPY:working%20manuscript:trialgraph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</c:v>
                </c:pt>
              </c:strCache>
            </c:strRef>
          </c:tx>
          <c:spPr>
            <a:ln w="51562">
              <a:solidFill>
                <a:srgbClr val="FF0000"/>
              </a:solidFill>
              <a:prstDash val="solid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Sheet1!$A$2:$A$5</c:f>
              <c:strCache>
                <c:ptCount val="4"/>
                <c:pt idx="0">
                  <c:v>1 yr Pre</c:v>
                </c:pt>
                <c:pt idx="1">
                  <c:v>1 yr Post</c:v>
                </c:pt>
                <c:pt idx="2">
                  <c:v>2 yr Post</c:v>
                </c:pt>
                <c:pt idx="3">
                  <c:v>3 yr Post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6088</c:v>
                </c:pt>
                <c:pt idx="1">
                  <c:v>3238</c:v>
                </c:pt>
                <c:pt idx="2">
                  <c:v>1716</c:v>
                </c:pt>
                <c:pt idx="3">
                  <c:v>1119.6199999999999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A-7B4D-9FBB-8A553E109C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ln w="54737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Sheet1!$A$2:$A$5</c:f>
              <c:strCache>
                <c:ptCount val="4"/>
                <c:pt idx="0">
                  <c:v>1 yr Pre</c:v>
                </c:pt>
                <c:pt idx="1">
                  <c:v>1 yr Post</c:v>
                </c:pt>
                <c:pt idx="2">
                  <c:v>2 yr Post</c:v>
                </c:pt>
                <c:pt idx="3">
                  <c:v>3 yr Post</c:v>
                </c:pt>
              </c:strCache>
            </c:strRef>
          </c:cat>
          <c:val>
            <c:numRef>
              <c:f>Sheet1!$C$2:$C$5</c:f>
              <c:numCache>
                <c:formatCode>"$"#,##0.00_);[Red]\("$"#,##0.00\)</c:formatCode>
                <c:ptCount val="4"/>
                <c:pt idx="0">
                  <c:v>9152</c:v>
                </c:pt>
                <c:pt idx="1">
                  <c:v>11920</c:v>
                </c:pt>
                <c:pt idx="2">
                  <c:v>9890</c:v>
                </c:pt>
                <c:pt idx="3" formatCode="General">
                  <c:v>6300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A-7B4D-9FBB-8A553E109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8745336"/>
        <c:axId val="1829018760"/>
      </c:lineChart>
      <c:catAx>
        <c:axId val="1828745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8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29018760"/>
        <c:crosses val="autoZero"/>
        <c:auto val="1"/>
        <c:lblAlgn val="ctr"/>
        <c:lblOffset val="100"/>
        <c:noMultiLvlLbl val="0"/>
      </c:catAx>
      <c:valAx>
        <c:axId val="1829018760"/>
        <c:scaling>
          <c:orientation val="minMax"/>
        </c:scaling>
        <c:delete val="0"/>
        <c:axPos val="l"/>
        <c:majorGridlines>
          <c:spPr>
            <a:ln w="2448">
              <a:solidFill>
                <a:srgbClr val="808080"/>
              </a:solidFill>
              <a:prstDash val="solid"/>
            </a:ln>
          </c:spPr>
        </c:majorGridlines>
        <c:numFmt formatCode="&quot;$&quot;#,##0.00_);[Red]\(&quot;$&quot;#,##0.00\)" sourceLinked="1"/>
        <c:majorTickMark val="out"/>
        <c:minorTickMark val="none"/>
        <c:tickLblPos val="nextTo"/>
        <c:spPr>
          <a:ln w="2448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28745336"/>
        <c:crosses val="autoZero"/>
        <c:crossBetween val="between"/>
      </c:valAx>
      <c:spPr>
        <a:noFill/>
        <a:ln w="19585">
          <a:noFill/>
        </a:ln>
      </c:spPr>
    </c:plotArea>
    <c:legend>
      <c:legendPos val="r"/>
      <c:overlay val="0"/>
      <c:spPr>
        <a:noFill/>
        <a:ln w="19585">
          <a:noFill/>
        </a:ln>
      </c:spPr>
    </c:legend>
    <c:plotVisOnly val="1"/>
    <c:dispBlanksAs val="gap"/>
    <c:showDLblsOverMax val="0"/>
  </c:chart>
  <c:spPr>
    <a:noFill/>
    <a:ln w="2448">
      <a:solidFill>
        <a:srgbClr val="808080"/>
      </a:solidFill>
      <a:prstDash val="solid"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/>
              </a:rPr>
              <a:t>ISTDP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'desc outcome'!$BD$18</c:f>
              <c:strCache>
                <c:ptCount val="1"/>
                <c:pt idx="0">
                  <c:v>ISTDP</c:v>
                </c:pt>
              </c:strCache>
            </c:strRef>
          </c:tx>
          <c:cat>
            <c:strRef>
              <c:f>'desc outcome'!$BE$17:$BI$17</c:f>
              <c:strCache>
                <c:ptCount val="5"/>
                <c:pt idx="0">
                  <c:v>1 yr pre</c:v>
                </c:pt>
                <c:pt idx="1">
                  <c:v>1 yr post</c:v>
                </c:pt>
                <c:pt idx="2">
                  <c:v>2 yr post</c:v>
                </c:pt>
                <c:pt idx="3">
                  <c:v>3 yr post</c:v>
                </c:pt>
                <c:pt idx="4">
                  <c:v>4 yr post</c:v>
                </c:pt>
              </c:strCache>
            </c:strRef>
          </c:cat>
          <c:val>
            <c:numRef>
              <c:f>'desc outcome'!$BE$18:$BI$18</c:f>
              <c:numCache>
                <c:formatCode>General</c:formatCode>
                <c:ptCount val="5"/>
                <c:pt idx="0">
                  <c:v>21856</c:v>
                </c:pt>
                <c:pt idx="1">
                  <c:v>2684</c:v>
                </c:pt>
                <c:pt idx="2">
                  <c:v>1580</c:v>
                </c:pt>
                <c:pt idx="3">
                  <c:v>3884</c:v>
                </c:pt>
                <c:pt idx="4">
                  <c:v>1966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60-6441-B042-934148AC3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616824"/>
        <c:axId val="1835382392"/>
      </c:lineChart>
      <c:catAx>
        <c:axId val="18356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5382392"/>
        <c:crosses val="autoZero"/>
        <c:auto val="1"/>
        <c:lblAlgn val="ctr"/>
        <c:lblOffset val="100"/>
        <c:noMultiLvlLbl val="0"/>
      </c:catAx>
      <c:valAx>
        <c:axId val="1835382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616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/>
              </a:rPr>
              <a:t>ISTDP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'desc outcome'!$BD$15</c:f>
              <c:strCache>
                <c:ptCount val="1"/>
                <c:pt idx="0">
                  <c:v>ISTDP</c:v>
                </c:pt>
              </c:strCache>
            </c:strRef>
          </c:tx>
          <c:cat>
            <c:strRef>
              <c:f>'desc outcome'!$BE$14:$BI$14</c:f>
              <c:strCache>
                <c:ptCount val="5"/>
                <c:pt idx="0">
                  <c:v>1 yr pre</c:v>
                </c:pt>
                <c:pt idx="1">
                  <c:v>1 yr post</c:v>
                </c:pt>
                <c:pt idx="2">
                  <c:v>2 yr post</c:v>
                </c:pt>
                <c:pt idx="3">
                  <c:v>3 yr post</c:v>
                </c:pt>
                <c:pt idx="4">
                  <c:v>4 yr post</c:v>
                </c:pt>
              </c:strCache>
            </c:strRef>
          </c:cat>
          <c:val>
            <c:numRef>
              <c:f>'desc outcome'!$BE$15:$BI$15</c:f>
              <c:numCache>
                <c:formatCode>General</c:formatCode>
                <c:ptCount val="5"/>
                <c:pt idx="0">
                  <c:v>1083</c:v>
                </c:pt>
                <c:pt idx="1">
                  <c:v>696</c:v>
                </c:pt>
                <c:pt idx="2">
                  <c:v>560</c:v>
                </c:pt>
                <c:pt idx="3">
                  <c:v>580</c:v>
                </c:pt>
                <c:pt idx="4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C2-F541-A028-3CDB1D26E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598120"/>
        <c:axId val="1835601064"/>
      </c:lineChart>
      <c:catAx>
        <c:axId val="183559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5601064"/>
        <c:crosses val="autoZero"/>
        <c:auto val="1"/>
        <c:lblAlgn val="ctr"/>
        <c:lblOffset val="100"/>
        <c:noMultiLvlLbl val="0"/>
      </c:catAx>
      <c:valAx>
        <c:axId val="183560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598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82013277752002E-2"/>
          <c:y val="4.7517451276037299E-2"/>
          <c:w val="0.58405820595954905"/>
          <c:h val="0.81527251912659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BSI Unlocking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1.66</c:v>
                </c:pt>
                <c:pt idx="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6-1449-8394-FF8DDB349D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BSI No Unlocking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1.61</c:v>
                </c:pt>
                <c:pt idx="1">
                  <c:v>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D6-1449-8394-FF8DDB349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5935160"/>
        <c:axId val="-1986388968"/>
      </c:lineChart>
      <c:catAx>
        <c:axId val="-198593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986388968"/>
        <c:crosses val="autoZero"/>
        <c:auto val="1"/>
        <c:lblAlgn val="ctr"/>
        <c:lblOffset val="100"/>
        <c:noMultiLvlLbl val="0"/>
      </c:catAx>
      <c:valAx>
        <c:axId val="-1986388968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85935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IIP Unlocking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Sheet1!$B$5:$C$5</c:f>
              <c:strCache>
                <c:ptCount val="2"/>
                <c:pt idx="0">
                  <c:v>Pre </c:v>
                </c:pt>
                <c:pt idx="1">
                  <c:v>Post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1.58</c:v>
                </c:pt>
                <c:pt idx="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7-B84C-91F3-367B250821D9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IIP No Unlocking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Sheet1!$B$5:$C$5</c:f>
              <c:strCache>
                <c:ptCount val="2"/>
                <c:pt idx="0">
                  <c:v>Pre </c:v>
                </c:pt>
                <c:pt idx="1">
                  <c:v>Post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1.5</c:v>
                </c:pt>
                <c:pt idx="1">
                  <c:v>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7-B84C-91F3-367B25082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5324584"/>
        <c:axId val="-2076108056"/>
      </c:lineChart>
      <c:catAx>
        <c:axId val="-1985324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76108056"/>
        <c:crosses val="autoZero"/>
        <c:auto val="1"/>
        <c:lblAlgn val="ctr"/>
        <c:lblOffset val="100"/>
        <c:noMultiLvlLbl val="0"/>
      </c:catAx>
      <c:valAx>
        <c:axId val="-2076108056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85324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Hospital</a:t>
            </a:r>
            <a:r>
              <a:rPr lang="en-US" baseline="0" dirty="0"/>
              <a:t> and Doctor</a:t>
            </a:r>
            <a:r>
              <a:rPr lang="en-US" dirty="0"/>
              <a:t> Costs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Costs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 year pre</c:v>
                </c:pt>
                <c:pt idx="1">
                  <c:v>1 year post</c:v>
                </c:pt>
                <c:pt idx="2">
                  <c:v>2 year post</c:v>
                </c:pt>
                <c:pt idx="3">
                  <c:v>3 year post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4873</c:v>
                </c:pt>
                <c:pt idx="1">
                  <c:v>3613</c:v>
                </c:pt>
                <c:pt idx="2">
                  <c:v>1811</c:v>
                </c:pt>
                <c:pt idx="3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30-7448-8504-1F833468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6392040"/>
        <c:axId val="-1986568120"/>
      </c:lineChart>
      <c:catAx>
        <c:axId val="-198639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86568120"/>
        <c:crosses val="autoZero"/>
        <c:auto val="1"/>
        <c:lblAlgn val="ctr"/>
        <c:lblOffset val="100"/>
        <c:noMultiLvlLbl val="0"/>
      </c:catAx>
      <c:valAx>
        <c:axId val="-198656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86392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0.23148</cdr:x>
      <cdr:y>0.38723</cdr:y>
    </cdr:from>
    <cdr:to>
      <cdr:x>0.34259</cdr:x>
      <cdr:y>0.59177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752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i="1" dirty="0"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7E7628F7-C7DA-4044-A234-4DB461165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7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47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r>
              <a:rPr lang="en-US"/>
              <a:t>----- Meeting Notes (2015-05-07 10:03) -----</a:t>
            </a:r>
          </a:p>
          <a:p>
            <a:r>
              <a:rPr lang="en-US"/>
              <a:t>hopeless/SI</a:t>
            </a:r>
          </a:p>
          <a:p>
            <a:r>
              <a:rPr lang="en-US"/>
              <a:t>cpd stays</a:t>
            </a:r>
          </a:p>
        </p:txBody>
      </p:sp>
    </p:spTree>
    <p:extLst>
      <p:ext uri="{BB962C8B-B14F-4D97-AF65-F5344CB8AC3E}">
        <p14:creationId xmlns:p14="http://schemas.microsoft.com/office/powerpoint/2010/main" val="10047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CE84AF-51AB-634A-9F3C-D337315E0171}" type="slidenum">
              <a:rPr lang="en-US" sz="1800"/>
              <a:pPr/>
              <a:t>28</a:t>
            </a:fld>
            <a:endParaRPr lang="en-US" sz="18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38097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CE84AF-51AB-634A-9F3C-D337315E0171}" type="slidenum">
              <a:rPr lang="en-US" sz="1800"/>
              <a:pPr/>
              <a:t>29</a:t>
            </a:fld>
            <a:endParaRPr lang="en-US" sz="18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42163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8.1</a:t>
            </a:r>
          </a:p>
        </p:txBody>
      </p:sp>
    </p:spTree>
    <p:extLst>
      <p:ext uri="{BB962C8B-B14F-4D97-AF65-F5344CB8AC3E}">
        <p14:creationId xmlns:p14="http://schemas.microsoft.com/office/powerpoint/2010/main" val="154058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8.1</a:t>
            </a:r>
          </a:p>
        </p:txBody>
      </p:sp>
    </p:spTree>
    <p:extLst>
      <p:ext uri="{BB962C8B-B14F-4D97-AF65-F5344CB8AC3E}">
        <p14:creationId xmlns:p14="http://schemas.microsoft.com/office/powerpoint/2010/main" val="173049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r>
              <a:rPr lang="en-US">
                <a:ea typeface="ＭＳ Ｐゴシック" charset="0"/>
                <a:cs typeface="ＭＳ Ｐゴシック" charset="0"/>
              </a:rPr>
              <a:t>8.1</a:t>
            </a:r>
          </a:p>
        </p:txBody>
      </p:sp>
    </p:spTree>
    <p:extLst>
      <p:ext uri="{BB962C8B-B14F-4D97-AF65-F5344CB8AC3E}">
        <p14:creationId xmlns:p14="http://schemas.microsoft.com/office/powerpoint/2010/main" val="360714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2" tIns="46587" rIns="93172" bIns="46587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2" tIns="46587" rIns="93172" bIns="46587"/>
          <a:lstStyle/>
          <a:p>
            <a:fld id="{28941381-A1F2-4073-B34C-508B15BFC64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1381-A1F2-4073-B34C-508B15BFC64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1177199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15.1</a:t>
            </a:r>
          </a:p>
        </p:txBody>
      </p:sp>
    </p:spTree>
    <p:extLst>
      <p:ext uri="{BB962C8B-B14F-4D97-AF65-F5344CB8AC3E}">
        <p14:creationId xmlns:p14="http://schemas.microsoft.com/office/powerpoint/2010/main" val="1065332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15.2</a:t>
            </a:r>
          </a:p>
        </p:txBody>
      </p:sp>
    </p:spTree>
    <p:extLst>
      <p:ext uri="{BB962C8B-B14F-4D97-AF65-F5344CB8AC3E}">
        <p14:creationId xmlns:p14="http://schemas.microsoft.com/office/powerpoint/2010/main" val="210904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2" y="4344025"/>
            <a:ext cx="5028579" cy="411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6" rIns="91430" bIns="45716">
            <a:prstTxWarp prst="textNoShape">
              <a:avLst/>
            </a:prstTxWarp>
          </a:bodyPr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457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345640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15.3</a:t>
            </a:r>
          </a:p>
        </p:txBody>
      </p:sp>
    </p:spTree>
    <p:extLst>
      <p:ext uri="{BB962C8B-B14F-4D97-AF65-F5344CB8AC3E}">
        <p14:creationId xmlns:p14="http://schemas.microsoft.com/office/powerpoint/2010/main" val="3590282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7" tIns="46585" rIns="93167" bIns="46585">
            <a:prstTxWarp prst="textNoShape">
              <a:avLst/>
            </a:prstTxWarp>
          </a:bodyPr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84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4073632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15.2</a:t>
            </a:r>
          </a:p>
        </p:txBody>
      </p:sp>
    </p:spTree>
    <p:extLst>
      <p:ext uri="{BB962C8B-B14F-4D97-AF65-F5344CB8AC3E}">
        <p14:creationId xmlns:p14="http://schemas.microsoft.com/office/powerpoint/2010/main" val="1581898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2971649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15.3</a:t>
            </a:r>
          </a:p>
        </p:txBody>
      </p:sp>
    </p:spTree>
    <p:extLst>
      <p:ext uri="{BB962C8B-B14F-4D97-AF65-F5344CB8AC3E}">
        <p14:creationId xmlns:p14="http://schemas.microsoft.com/office/powerpoint/2010/main" val="874076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15.3</a:t>
            </a:r>
          </a:p>
        </p:txBody>
      </p:sp>
    </p:spTree>
    <p:extLst>
      <p:ext uri="{BB962C8B-B14F-4D97-AF65-F5344CB8AC3E}">
        <p14:creationId xmlns:p14="http://schemas.microsoft.com/office/powerpoint/2010/main" val="3546411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2345608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361486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5" y="4344025"/>
            <a:ext cx="5028579" cy="411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10" rIns="91415" bIns="45710">
            <a:prstTxWarp prst="textNoShape">
              <a:avLst/>
            </a:prstTxWarp>
          </a:bodyPr>
          <a:lstStyle/>
          <a:p>
            <a:endParaRPr 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79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3502951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3352509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1342499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263522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2410054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Session 70 </a:t>
            </a:r>
            <a:r>
              <a:rPr lang="en-US" dirty="0" err="1"/>
              <a:t>mov</a:t>
            </a:r>
            <a:r>
              <a:rPr lang="en-US" dirty="0"/>
              <a:t> 13 2014</a:t>
            </a:r>
          </a:p>
        </p:txBody>
      </p:sp>
    </p:spTree>
    <p:extLst>
      <p:ext uri="{BB962C8B-B14F-4D97-AF65-F5344CB8AC3E}">
        <p14:creationId xmlns:p14="http://schemas.microsoft.com/office/powerpoint/2010/main" val="3181189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Session 140 march 10 2017</a:t>
            </a:r>
          </a:p>
        </p:txBody>
      </p:sp>
    </p:spTree>
    <p:extLst>
      <p:ext uri="{BB962C8B-B14F-4D97-AF65-F5344CB8AC3E}">
        <p14:creationId xmlns:p14="http://schemas.microsoft.com/office/powerpoint/2010/main" val="3809133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1325956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910384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108380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New 1.2</a:t>
            </a:r>
          </a:p>
        </p:txBody>
      </p:sp>
    </p:spTree>
    <p:extLst>
      <p:ext uri="{BB962C8B-B14F-4D97-AF65-F5344CB8AC3E}">
        <p14:creationId xmlns:p14="http://schemas.microsoft.com/office/powerpoint/2010/main" val="194714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15.4</a:t>
            </a:r>
          </a:p>
        </p:txBody>
      </p:sp>
    </p:spTree>
    <p:extLst>
      <p:ext uri="{BB962C8B-B14F-4D97-AF65-F5344CB8AC3E}">
        <p14:creationId xmlns:p14="http://schemas.microsoft.com/office/powerpoint/2010/main" val="1736338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FIGURE16.3</a:t>
            </a:r>
          </a:p>
        </p:txBody>
      </p:sp>
    </p:spTree>
    <p:extLst>
      <p:ext uri="{BB962C8B-B14F-4D97-AF65-F5344CB8AC3E}">
        <p14:creationId xmlns:p14="http://schemas.microsoft.com/office/powerpoint/2010/main" val="293767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0244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172" tIns="46587" rIns="93172" bIns="4658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5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172" tIns="46587" rIns="93172" bIns="4658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1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86911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r>
              <a:rPr lang="en-US">
                <a:ea typeface="ＭＳ Ｐゴシック" charset="0"/>
                <a:cs typeface="ＭＳ Ｐゴシック" charset="0"/>
              </a:rPr>
              <a:t>NEW 6.1</a:t>
            </a:r>
          </a:p>
        </p:txBody>
      </p:sp>
    </p:spTree>
    <p:extLst>
      <p:ext uri="{BB962C8B-B14F-4D97-AF65-F5344CB8AC3E}">
        <p14:creationId xmlns:p14="http://schemas.microsoft.com/office/powerpoint/2010/main" val="301872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A90F14B-18EE-4143-88E5-5CB86D73A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97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10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6AB8-BEDC-7C47-8ACA-E31F31517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A6-99B5-5247-8CF5-AD25A8EE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DE7C-4404-DA47-A09D-22C74EA8B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2147C8-C53F-7048-AE46-445D3C3EB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19D0866-4A94-9C44-8A44-47F635F7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4195D1C-964E-684A-87A9-75AA543CB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747-BD9B-4641-AA4D-DC6ABD3A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612-5A69-9744-9F59-C324C5E0E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9B9A-5A9D-2E4E-A3BC-6C25721B6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FAAB45-7FB1-9248-8C54-7BC47DB97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 Allan Abbass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684900-3F97-464B-AC50-BDD2C762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learnyourpain.com/hidden_from_view_book" TargetMode="External"/><Relationship Id="rId3" Type="http://schemas.openxmlformats.org/officeDocument/2006/relationships/hyperlink" Target="http://reachingthroughresistance.com/wp-content/uploads/2018/04/FlyerAbbassAug2018eng.pdf" TargetMode="External"/><Relationship Id="rId7" Type="http://schemas.openxmlformats.org/officeDocument/2006/relationships/hyperlink" Target="http://www.istdp.ch/" TargetMode="External"/><Relationship Id="rId2" Type="http://schemas.openxmlformats.org/officeDocument/2006/relationships/hyperlink" Target="http://reachingthroughresistance.com/upcoming-ev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anabbass.com/" TargetMode="External"/><Relationship Id="rId5" Type="http://schemas.openxmlformats.org/officeDocument/2006/relationships/hyperlink" Target="http://www.instituttet.istdp.no/" TargetMode="External"/><Relationship Id="rId4" Type="http://schemas.openxmlformats.org/officeDocument/2006/relationships/hyperlink" Target="https://istdp-danmark.dk/istdp-undervisere-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acclaimimages.com/_gallery/_pages/0061-0502-2507-4936.html" TargetMode="External"/><Relationship Id="rId7" Type="http://schemas.openxmlformats.org/officeDocument/2006/relationships/hyperlink" Target="http://images.google.ca/imgres?imgurl=http://bp3.blogger.com/_hpAaI4QTLFo/SBk5HqpCn4I/AAAAAAAAAkY/mziypzc33Ko/s400/DeppressedChild.jpg&amp;imgrefurl=http://www.cultivatepositivity.com/2008/03/role-of-parent-in-their-childs.html&amp;usg=__ZdPMJ7TfbvPjAmsCNRhMa8rTiqQ=&amp;h=338&amp;w=400&amp;sz=20&amp;hl=en&amp;start=42&amp;um=1&amp;tbnid=nxHrBBD-gfDkGM:&amp;tbnh=105&amp;tbnw=124&amp;prev=/images?q=depression+child&amp;ndsp=18&amp;hl=en&amp;rlz=1T4ADBR_enCA295CA298&amp;sa=N&amp;start=36&amp;um=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a/imgres?imgurl=http://static.squidoo.com/resize/squidoo_images/-1/draft_lens2306692module12770636photo_1227683423small_out_of_control.jpg&amp;imgrefurl=http://www.squidoo.com/AngerInChildren&amp;usg=__T8EmM84EP0UmXa8dZ-SqOhyJeaE=&amp;h=362&amp;w=300&amp;sz=41&amp;hl=en&amp;start=54&amp;um=1&amp;tbnid=bS4uc4O9H0zerM:&amp;tbnh=121&amp;tbnw=100&amp;prev=/images?q=rage+child&amp;ndsp=18&amp;hl=en&amp;rlz=1T4ADBR_enCA295CA298&amp;sa=N&amp;start=36&amp;um=1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reachingthroughresistance.com/wp-content/uploads/2018/04/FlyerAbbassAug2018eng.pdf" TargetMode="External"/><Relationship Id="rId2" Type="http://schemas.openxmlformats.org/officeDocument/2006/relationships/hyperlink" Target="http://reachingthroughresistance.com/upcoming-ev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anabbass.com/" TargetMode="External"/><Relationship Id="rId4" Type="http://schemas.openxmlformats.org/officeDocument/2006/relationships/hyperlink" Target="https://istdp-danmark.dk/istdp-undervisere-2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800" y="2324100"/>
            <a:ext cx="9142412" cy="1143000"/>
          </a:xfrm>
        </p:spPr>
        <p:txBody>
          <a:bodyPr lIns="92075" tIns="46038" rIns="92075" bIns="46038">
            <a:noAutofit/>
          </a:bodyPr>
          <a:lstStyle/>
          <a:p>
            <a:br>
              <a:rPr lang="en-US" sz="3600" b="0" dirty="0"/>
            </a:br>
            <a:r>
              <a:rPr lang="en-US" sz="3600" b="0" dirty="0"/>
              <a:t> </a:t>
            </a: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Psychosomatic and Depressive Disorders: Intensive Short-term </a:t>
            </a:r>
            <a:br>
              <a:rPr lang="en-CA" sz="3600" dirty="0"/>
            </a:br>
            <a:r>
              <a:rPr lang="en-CA" sz="3600" dirty="0"/>
              <a:t>Dynamic Psychotherapy</a:t>
            </a:r>
            <a:br>
              <a:rPr lang="en-CA" sz="3600" dirty="0"/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712" y="3608610"/>
            <a:ext cx="8664575" cy="1752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noAutofit/>
          </a:bodyPr>
          <a:lstStyle/>
          <a:p>
            <a:pPr marL="457200" lvl="1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Allan Abbass MD, FRCPC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800" cap="none" dirty="0"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Dalhousie University, Canada</a:t>
            </a:r>
            <a:endParaRPr lang="en-US" sz="2800" cap="none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800" cap="none" dirty="0" err="1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</a:t>
            </a:r>
            <a:r>
              <a:rPr lang="en-US" sz="2800" cap="none" dirty="0" err="1"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ww.</a:t>
            </a:r>
            <a:r>
              <a:rPr lang="en-US" sz="2800" cap="none" dirty="0" err="1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</a:t>
            </a:r>
            <a:r>
              <a:rPr lang="en-US" sz="2800" cap="none" dirty="0" err="1"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llanabbass.com</a:t>
            </a:r>
            <a:r>
              <a:rPr lang="en-US" sz="2800" cap="none" dirty="0"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endParaRPr lang="en-US" sz="2800" cap="none" dirty="0">
              <a:solidFill>
                <a:schemeClr val="tx1"/>
              </a:solidFill>
              <a:effectLst/>
              <a:latin typeface="Calibri"/>
              <a:ea typeface="ＭＳ Ｐゴシック" charset="0"/>
              <a:cs typeface="Calibri"/>
            </a:endParaRPr>
          </a:p>
          <a:p>
            <a:pPr algn="ctr" eaLnBrk="1" hangingPunct="1"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9700" name="Picture 5" descr="Da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62254"/>
            <a:ext cx="2910417" cy="10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7E882C-8FC8-DB43-92C2-80819633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30800"/>
            <a:ext cx="1447800" cy="127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7D263-AC15-674D-A0AA-5744F975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015461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330F6-0689-3B40-88E5-588C1A52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7" y="986928"/>
            <a:ext cx="5452533" cy="4992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DC0DE-6F0C-1C4D-A5C6-57FBFCF73418}"/>
              </a:ext>
            </a:extLst>
          </p:cNvPr>
          <p:cNvSpPr txBox="1"/>
          <p:nvPr/>
        </p:nvSpPr>
        <p:spPr>
          <a:xfrm>
            <a:off x="4648200" y="6324600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Chavooshi</a:t>
            </a:r>
            <a:r>
              <a:rPr lang="en-US" dirty="0"/>
              <a:t> et al,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10149-F893-8744-A361-DE385254A73B}"/>
              </a:ext>
            </a:extLst>
          </p:cNvPr>
          <p:cNvSpPr txBox="1"/>
          <p:nvPr/>
        </p:nvSpPr>
        <p:spPr>
          <a:xfrm>
            <a:off x="2514600" y="277823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Efficacious for Chronic Pain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AEE3-ADD3-CE40-BCB2-3BC4C93B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25076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E617-63ED-CF43-874C-E22FE47D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 Cost </a:t>
            </a:r>
            <a:r>
              <a:rPr lang="en-US"/>
              <a:t>Based Outcome Studies </a:t>
            </a:r>
            <a:r>
              <a:rPr lang="en-US" dirty="0"/>
              <a:t>of ISTDP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676DB6-3F30-F74C-8D7D-F3B3D9D5D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Spectrum of conditions including somatic symptoms</a:t>
            </a:r>
          </a:p>
          <a:p>
            <a:endParaRPr lang="en-US" sz="2400" dirty="0"/>
          </a:p>
          <a:p>
            <a:r>
              <a:rPr lang="en-US" sz="2400" dirty="0"/>
              <a:t>High rates of return to work (70-80% average) even from </a:t>
            </a:r>
            <a:r>
              <a:rPr lang="en-US" sz="2400" dirty="0" err="1"/>
              <a:t>wcb</a:t>
            </a:r>
            <a:r>
              <a:rPr lang="en-US" sz="2400" dirty="0"/>
              <a:t>, long term disability </a:t>
            </a:r>
          </a:p>
          <a:p>
            <a:endParaRPr lang="en-US" sz="2400" dirty="0"/>
          </a:p>
          <a:p>
            <a:r>
              <a:rPr lang="en-US" sz="2400" dirty="0"/>
              <a:t>70% drops in emergency use</a:t>
            </a:r>
          </a:p>
          <a:p>
            <a:r>
              <a:rPr lang="en-US" sz="2400" dirty="0"/>
              <a:t>25-50% drop in doctor use</a:t>
            </a:r>
          </a:p>
          <a:p>
            <a:r>
              <a:rPr lang="en-US" sz="2400" dirty="0"/>
              <a:t>Up to 85% drop in hospital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7F91E-2633-D848-A23E-07B27632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96013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99" y="772121"/>
            <a:ext cx="7615767" cy="85725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Total Doctor and Hospital Costs/ patient: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N=890, 7.3 Sessions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1350" dirty="0">
                <a:ea typeface="ＭＳ Ｐゴシック" charset="0"/>
                <a:cs typeface="ＭＳ Ｐゴシック" charset="0"/>
              </a:rPr>
              <a:t>Abbass, Kisely, </a:t>
            </a:r>
            <a:r>
              <a:rPr lang="en-US" sz="1350" dirty="0" err="1">
                <a:ea typeface="ＭＳ Ｐゴシック" charset="0"/>
                <a:cs typeface="ＭＳ Ｐゴシック" charset="0"/>
              </a:rPr>
              <a:t>Rasic</a:t>
            </a:r>
            <a:r>
              <a:rPr lang="en-US" sz="1350" dirty="0">
                <a:ea typeface="ＭＳ Ｐゴシック" charset="0"/>
                <a:cs typeface="ＭＳ Ｐゴシック" charset="0"/>
              </a:rPr>
              <a:t>, Town and Johansson 2015, J Psychiatric Research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683"/>
              </p:ext>
            </p:extLst>
          </p:nvPr>
        </p:nvGraphicFramePr>
        <p:xfrm>
          <a:off x="1607652" y="1885950"/>
          <a:ext cx="607695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0968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600451" y="3028951"/>
            <a:ext cx="914400" cy="238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15"/>
          <p:cNvCxnSpPr>
            <a:cxnSpLocks noChangeShapeType="1"/>
          </p:cNvCxnSpPr>
          <p:nvPr/>
        </p:nvCxnSpPr>
        <p:spPr bwMode="auto">
          <a:xfrm rot="5400000">
            <a:off x="3800476" y="4086226"/>
            <a:ext cx="514350" cy="238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516041" y="3429001"/>
            <a:ext cx="1028700" cy="238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traight Arrow Connector 19"/>
          <p:cNvCxnSpPr>
            <a:cxnSpLocks noChangeShapeType="1"/>
          </p:cNvCxnSpPr>
          <p:nvPr/>
        </p:nvCxnSpPr>
        <p:spPr bwMode="auto">
          <a:xfrm rot="5400000">
            <a:off x="4772025" y="4429125"/>
            <a:ext cx="515541" cy="119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5830491" y="3999310"/>
            <a:ext cx="342900" cy="238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Arrow Connector 23"/>
          <p:cNvCxnSpPr>
            <a:cxnSpLocks noChangeShapeType="1"/>
          </p:cNvCxnSpPr>
          <p:nvPr/>
        </p:nvCxnSpPr>
        <p:spPr bwMode="auto">
          <a:xfrm rot="5400000">
            <a:off x="5830491" y="4627960"/>
            <a:ext cx="342900" cy="2381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2971800" y="4687491"/>
            <a:ext cx="350520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24400" y="4356871"/>
            <a:ext cx="26361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Normal  Population Costs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7083" y="2572941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17X cost offset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FDC21B-005C-334B-A1E6-F0A369AC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2997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9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Patients with </a:t>
            </a:r>
            <a:r>
              <a:rPr lang="en-US" dirty="0" err="1"/>
              <a:t>Pseudoseizures</a:t>
            </a:r>
            <a:br>
              <a:rPr lang="en-US" dirty="0"/>
            </a:br>
            <a:r>
              <a:rPr lang="en-US" sz="3100" dirty="0"/>
              <a:t>N=28, 3.6 sessions of ISTDP Russell et al, 2016</a:t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3396" y="1780415"/>
          <a:ext cx="4513176" cy="47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626572" y="1780416"/>
          <a:ext cx="3968873" cy="477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2908" y="1780415"/>
            <a:ext cx="2438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Hospital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634" y="1780415"/>
            <a:ext cx="2438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Doctor Costs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16233" y="4141776"/>
            <a:ext cx="3191423" cy="0"/>
          </a:xfrm>
          <a:prstGeom prst="line">
            <a:avLst/>
          </a:prstGeom>
          <a:ln w="38100" cmpd="sng">
            <a:solidFill>
              <a:srgbClr val="00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759" y="5811172"/>
            <a:ext cx="3612360" cy="0"/>
          </a:xfrm>
          <a:prstGeom prst="line">
            <a:avLst/>
          </a:prstGeom>
          <a:ln w="38100" cmpd="sng">
            <a:solidFill>
              <a:srgbClr val="00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4671" y="4536089"/>
            <a:ext cx="13901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Normal </a:t>
            </a:r>
          </a:p>
          <a:p>
            <a:pPr algn="ctr"/>
            <a:r>
              <a:rPr lang="en-US" dirty="0">
                <a:solidFill>
                  <a:srgbClr val="0066FF"/>
                </a:solidFill>
              </a:rPr>
              <a:t>Population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31407" y="4252584"/>
            <a:ext cx="1283770" cy="46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74042" y="5182420"/>
            <a:ext cx="396888" cy="628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E29B0-BE8F-9941-AE14-9BF18021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9225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44450" y="1990725"/>
            <a:ext cx="14112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BOND</a:t>
            </a:r>
          </a:p>
          <a:p>
            <a:pPr algn="ctr"/>
            <a:r>
              <a:rPr lang="en-US" sz="2800" dirty="0">
                <a:latin typeface="Utah" pitchFamily="34" charset="0"/>
              </a:rPr>
              <a:t>With</a:t>
            </a:r>
          </a:p>
          <a:p>
            <a:pPr algn="ctr"/>
            <a:r>
              <a:rPr lang="en-US" sz="2800" dirty="0">
                <a:latin typeface="Utah" pitchFamily="34" charset="0"/>
              </a:rPr>
              <a:t>Parents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53975" y="2979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52388" y="29638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3800" name="Picture 8" descr="10004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2305050" cy="151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524000"/>
            <a:ext cx="1917700" cy="1985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438401"/>
            <a:ext cx="2413416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3086100"/>
            <a:ext cx="3619500" cy="3619500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359885" y="4267200"/>
            <a:ext cx="126351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BOND</a:t>
            </a:r>
          </a:p>
          <a:p>
            <a:pPr algn="ctr"/>
            <a:r>
              <a:rPr lang="en-US" sz="2800" dirty="0">
                <a:latin typeface="Utah" pitchFamily="34" charset="0"/>
              </a:rPr>
              <a:t>With</a:t>
            </a:r>
          </a:p>
          <a:p>
            <a:pPr algn="ctr"/>
            <a:r>
              <a:rPr lang="en-US" sz="2800" dirty="0">
                <a:latin typeface="Utah" pitchFamily="34" charset="0"/>
              </a:rPr>
              <a:t>Others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19200" y="3429000"/>
            <a:ext cx="114300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834909" y="521650"/>
            <a:ext cx="4161647" cy="24422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585E4-A80E-254E-9683-AD3851F8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0898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50514" y="1990726"/>
            <a:ext cx="1423416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Utah" pitchFamily="34" charset="0"/>
              </a:rPr>
              <a:t>BOND</a:t>
            </a:r>
          </a:p>
          <a:p>
            <a:pPr algn="ctr"/>
            <a:r>
              <a:rPr lang="en-US" sz="2800">
                <a:latin typeface="Utah" pitchFamily="34" charset="0"/>
              </a:rPr>
              <a:t>With</a:t>
            </a:r>
          </a:p>
          <a:p>
            <a:pPr algn="ctr"/>
            <a:r>
              <a:rPr lang="en-US" sz="2800">
                <a:latin typeface="Utah" pitchFamily="34" charset="0"/>
              </a:rPr>
              <a:t>Parents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53975" y="2979739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-52388" y="2963863"/>
            <a:ext cx="914400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88" y="27813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588" y="27813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88" y="27813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5848" name="Picture 8" descr="10004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235" y="152400"/>
            <a:ext cx="19725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 rot="1800000">
            <a:off x="1266807" y="2210602"/>
            <a:ext cx="14097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Utah" pitchFamily="34" charset="0"/>
              </a:rPr>
              <a:t>Trauma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430960" y="3024189"/>
            <a:ext cx="1143592" cy="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PAIN</a:t>
            </a:r>
          </a:p>
          <a:p>
            <a:pPr algn="ctr"/>
            <a:r>
              <a:rPr lang="en-US" sz="2800" dirty="0">
                <a:latin typeface="Utah" pitchFamily="34" charset="0"/>
              </a:rPr>
              <a:t>FEAR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341438" y="2693989"/>
            <a:ext cx="798512" cy="509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429002" y="3962401"/>
            <a:ext cx="646113" cy="3730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23484" y="4114801"/>
            <a:ext cx="2641599" cy="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Rage, Guilt</a:t>
            </a:r>
          </a:p>
          <a:p>
            <a:pPr algn="ctr"/>
            <a:r>
              <a:rPr lang="en-US" sz="2800" dirty="0">
                <a:latin typeface="Utah" pitchFamily="34" charset="0"/>
              </a:rPr>
              <a:t>about the Rage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150858" y="4893333"/>
            <a:ext cx="3007105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Avoid closeness</a:t>
            </a:r>
          </a:p>
          <a:p>
            <a:pPr algn="ctr"/>
            <a:r>
              <a:rPr lang="en-US" sz="2800" dirty="0">
                <a:latin typeface="Utah" pitchFamily="34" charset="0"/>
              </a:rPr>
              <a:t>Depression   </a:t>
            </a:r>
          </a:p>
          <a:p>
            <a:pPr algn="ctr"/>
            <a:r>
              <a:rPr lang="en-US" sz="2800" dirty="0">
                <a:latin typeface="Utah" pitchFamily="34" charset="0"/>
              </a:rPr>
              <a:t>Character Disorder </a:t>
            </a:r>
          </a:p>
          <a:p>
            <a:pPr algn="ctr"/>
            <a:r>
              <a:rPr lang="en-US" sz="2800" dirty="0">
                <a:latin typeface="Utah" pitchFamily="34" charset="0"/>
              </a:rPr>
              <a:t>Somatic Symptoms</a:t>
            </a:r>
          </a:p>
          <a:p>
            <a:pPr algn="ctr"/>
            <a:r>
              <a:rPr lang="en-US" sz="2800" dirty="0">
                <a:latin typeface="Utah" pitchFamily="34" charset="0"/>
              </a:rPr>
              <a:t>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55" y="1134315"/>
            <a:ext cx="5300492" cy="352723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20660" y="1114454"/>
            <a:ext cx="0" cy="3533746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54060" y="1114454"/>
            <a:ext cx="0" cy="3533746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22308" y="1114454"/>
            <a:ext cx="0" cy="3533747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660" y="1114454"/>
            <a:ext cx="0" cy="3533746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78060" y="1114454"/>
            <a:ext cx="0" cy="3533746"/>
          </a:xfrm>
          <a:prstGeom prst="line">
            <a:avLst/>
          </a:prstGeom>
          <a:ln w="57150" cmpd="sng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026" y="0"/>
            <a:ext cx="3045515" cy="1898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lum contrast="4000"/>
          </a:blip>
          <a:stretch>
            <a:fillRect/>
          </a:stretch>
        </p:blipFill>
        <p:spPr>
          <a:xfrm>
            <a:off x="3872245" y="1524000"/>
            <a:ext cx="2278613" cy="21605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0" y="76200"/>
            <a:ext cx="1676400" cy="1524000"/>
          </a:xfrm>
          <a:prstGeom prst="rect">
            <a:avLst/>
          </a:prstGeom>
          <a:solidFill>
            <a:schemeClr val="bg2">
              <a:alpha val="8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1130" y="3522870"/>
            <a:ext cx="4693479" cy="2606260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261" y="4969565"/>
            <a:ext cx="3178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Intergenerational</a:t>
            </a:r>
          </a:p>
          <a:p>
            <a:r>
              <a:rPr lang="en-US" sz="2400" dirty="0"/>
              <a:t>Transmission of Trauma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667EF-AB4A-6040-9EB8-230B437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6077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5" grpId="0"/>
      <p:bldP spid="35846" grpId="0"/>
      <p:bldP spid="35847" grpId="0"/>
      <p:bldP spid="35849" grpId="0"/>
      <p:bldP spid="35850" grpId="0"/>
      <p:bldP spid="35851" grpId="0" animBg="1"/>
      <p:bldP spid="35852" grpId="0" animBg="1"/>
      <p:bldP spid="16" grpId="0"/>
      <p:bldP spid="18" grpId="0"/>
      <p:bldP spid="2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6827838" y="1219202"/>
            <a:ext cx="178319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CA" sz="4000">
                <a:latin typeface="Calibri" charset="0"/>
                <a:cs typeface="Calibri" charset="0"/>
              </a:rPr>
              <a:t>Current</a:t>
            </a:r>
          </a:p>
          <a:p>
            <a:r>
              <a:rPr lang="en-CA" sz="4000">
                <a:latin typeface="Calibri" charset="0"/>
                <a:cs typeface="Calibri" charset="0"/>
              </a:rPr>
              <a:t>person</a:t>
            </a:r>
            <a:endParaRPr lang="en-US" sz="4000">
              <a:latin typeface="Calibri" charset="0"/>
              <a:cs typeface="Calibri" charset="0"/>
            </a:endParaRP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2401" y="1219201"/>
            <a:ext cx="2918066" cy="2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latin typeface="Calibri" charset="0"/>
                <a:cs typeface="Calibri" charset="0"/>
              </a:rPr>
              <a:t>Transference</a:t>
            </a:r>
          </a:p>
          <a:p>
            <a:r>
              <a:rPr lang="en-US" sz="4000" dirty="0">
                <a:latin typeface="Calibri" charset="0"/>
                <a:cs typeface="Calibri" charset="0"/>
              </a:rPr>
              <a:t>(Therapist/</a:t>
            </a:r>
          </a:p>
          <a:p>
            <a:r>
              <a:rPr lang="en-US" sz="4000" dirty="0">
                <a:latin typeface="Calibri" charset="0"/>
                <a:cs typeface="Calibri" charset="0"/>
              </a:rPr>
              <a:t>Doctor)</a:t>
            </a:r>
          </a:p>
          <a:p>
            <a:endParaRPr lang="en-US" sz="4000" dirty="0">
              <a:latin typeface="Calibri" charset="0"/>
              <a:cs typeface="Calibri" charset="0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4084742" y="4460877"/>
            <a:ext cx="1630154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4000">
                <a:latin typeface="Calibri" charset="0"/>
                <a:cs typeface="Calibri" charset="0"/>
              </a:rPr>
              <a:t>Past</a:t>
            </a:r>
          </a:p>
          <a:p>
            <a:pPr algn="ctr"/>
            <a:r>
              <a:rPr lang="en-US" sz="4000">
                <a:latin typeface="Calibri" charset="0"/>
                <a:cs typeface="Calibri" charset="0"/>
              </a:rPr>
              <a:t>person</a:t>
            </a:r>
          </a:p>
          <a:p>
            <a:pPr algn="ctr"/>
            <a:endParaRPr lang="en-US" sz="4000" b="1" i="1">
              <a:latin typeface="Calibri" charset="0"/>
              <a:cs typeface="Calibri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3276600" y="1674813"/>
            <a:ext cx="3200400" cy="2514600"/>
          </a:xfrm>
          <a:prstGeom prst="triangl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ln w="38100" cmpd="sng">
                <a:solidFill>
                  <a:schemeClr val="tx1"/>
                </a:solidFill>
              </a:ln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94AC6-7D77-8A4F-8B88-7F8F5EAF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2090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6347043" y="1143002"/>
            <a:ext cx="2817378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CA" sz="40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CA" sz="4000">
                <a:latin typeface="Calibri" charset="0"/>
                <a:cs typeface="Calibri" charset="0"/>
              </a:rPr>
              <a:t>Anxiety</a:t>
            </a:r>
            <a:endParaRPr lang="en-US" sz="4000">
              <a:latin typeface="Calibri" charset="0"/>
              <a:cs typeface="Calibri" charset="0"/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52618" y="1143001"/>
            <a:ext cx="2817378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40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US" sz="4000">
                <a:latin typeface="Calibri" charset="0"/>
                <a:cs typeface="Calibri" charset="0"/>
              </a:rPr>
              <a:t>Defense</a:t>
            </a:r>
          </a:p>
          <a:p>
            <a:pPr algn="ctr"/>
            <a:endParaRPr lang="en-US" sz="4000">
              <a:latin typeface="Calibri" charset="0"/>
              <a:cs typeface="Calibri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560667" y="4419602"/>
            <a:ext cx="431318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40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US" sz="4000">
                <a:latin typeface="Calibri" charset="0"/>
                <a:cs typeface="Calibri" charset="0"/>
              </a:rPr>
              <a:t>Impulses &amp; Feelings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2971800" y="1674813"/>
            <a:ext cx="3200400" cy="2514600"/>
          </a:xfrm>
          <a:prstGeom prst="triangl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ln w="38100" cmpd="sng">
                <a:solidFill>
                  <a:schemeClr val="tx1"/>
                </a:solidFill>
              </a:ln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7D726-CBD6-1C4D-B3EC-95B62F7F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84556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F941-9F72-1E4A-B6E3-2E5F4705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893999" cy="128089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Build your own Exposure model for “Phobia of Emotional Closeness and the somatic experience of feelings”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93EDE-6E9E-8645-BB2E-8B9E06C5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2438400"/>
            <a:ext cx="8010764" cy="4419600"/>
          </a:xfrm>
        </p:spPr>
        <p:txBody>
          <a:bodyPr>
            <a:normAutofit/>
          </a:bodyPr>
          <a:lstStyle/>
          <a:p>
            <a:r>
              <a:rPr lang="en-US" sz="2400" dirty="0"/>
              <a:t>What is the exposure to?</a:t>
            </a:r>
          </a:p>
          <a:p>
            <a:r>
              <a:rPr lang="en-US" sz="2400" dirty="0"/>
              <a:t>What are the avoidant responses that need to be prevented?</a:t>
            </a:r>
          </a:p>
          <a:p>
            <a:r>
              <a:rPr lang="en-US" sz="2400" dirty="0"/>
              <a:t>How to align with the patient to face what they have avoided since childhood: closeness and intimacy, self awareness, self care and the somatic  experience of feelings?</a:t>
            </a:r>
          </a:p>
          <a:p>
            <a:r>
              <a:rPr lang="en-US" sz="2400" dirty="0"/>
              <a:t>What feelings arise when you do such an exposure and response prevention?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E2327-548C-5F4D-B335-E66DC65F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48537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Complex Transference Feelings (CTF) </a:t>
            </a:r>
            <a:endParaRPr lang="en-US" sz="3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3152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Feelings mobilized by trying to therapeutically attach to patient</a:t>
            </a:r>
          </a:p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= appreciation plus irritation toward the therapist </a:t>
            </a:r>
          </a:p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Linked to the past bond, trauma, pain, rage and guilt about rage.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28303A-F8C6-B54E-8603-5ECC7F16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221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9254-804F-7B42-B706-4AEB6D3C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and training in ISTDP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9911-D84D-FF4B-862C-65C56B61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693"/>
            <a:ext cx="7828358" cy="39431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course information </a:t>
            </a:r>
            <a:r>
              <a:rPr lang="en-US" dirty="0">
                <a:hlinkClick r:id="rId2"/>
              </a:rPr>
              <a:t>http://reachingthroughresistance.com/upcoming-events/</a:t>
            </a:r>
            <a:endParaRPr lang="en-US" dirty="0"/>
          </a:p>
          <a:p>
            <a:r>
              <a:rPr lang="en-US" dirty="0"/>
              <a:t>Danish 3 day Annual immersion </a:t>
            </a:r>
            <a:r>
              <a:rPr lang="en-US" dirty="0">
                <a:hlinkClick r:id="rId3"/>
              </a:rPr>
              <a:t>http://reachingthroughresistance.com/wp-content/uploads/2018/04/FlyerAbbassAug2018eng.pdf</a:t>
            </a:r>
            <a:endParaRPr lang="en-US" dirty="0"/>
          </a:p>
          <a:p>
            <a:r>
              <a:rPr lang="en-US" dirty="0"/>
              <a:t>Danish Supervision: </a:t>
            </a:r>
            <a:r>
              <a:rPr lang="en-US" dirty="0">
                <a:hlinkClick r:id="rId4"/>
              </a:rPr>
              <a:t>https://istdp-danmark.dk/istdp-undervisere-2/</a:t>
            </a:r>
            <a:endParaRPr lang="en-US" dirty="0"/>
          </a:p>
          <a:p>
            <a:r>
              <a:rPr lang="en-US" dirty="0"/>
              <a:t>Norway Annual Immersion and training information: </a:t>
            </a:r>
            <a:r>
              <a:rPr lang="en-US" dirty="0">
                <a:hlinkClick r:id="rId5"/>
              </a:rPr>
              <a:t>www.Instituttet.ISTDP.no</a:t>
            </a:r>
            <a:endParaRPr lang="en-US" dirty="0"/>
          </a:p>
          <a:p>
            <a:r>
              <a:rPr lang="en-US" dirty="0"/>
              <a:t>Sweden 3 day Annual Immersion and Training </a:t>
            </a:r>
          </a:p>
          <a:p>
            <a:r>
              <a:rPr lang="en-US" dirty="0"/>
              <a:t>Halifax Canada Annual Immersion </a:t>
            </a:r>
            <a:r>
              <a:rPr lang="en-US" dirty="0">
                <a:hlinkClick r:id="rId6"/>
              </a:rPr>
              <a:t>www.allanabbass.com</a:t>
            </a:r>
            <a:r>
              <a:rPr lang="en-US" dirty="0"/>
              <a:t> </a:t>
            </a:r>
          </a:p>
          <a:p>
            <a:r>
              <a:rPr lang="en-US" dirty="0"/>
              <a:t>Swiss Immersions and training: </a:t>
            </a:r>
            <a:r>
              <a:rPr lang="en-US" dirty="0">
                <a:hlinkClick r:id="rId7"/>
              </a:rPr>
              <a:t>www.istdp.ch</a:t>
            </a:r>
            <a:endParaRPr lang="en-US" dirty="0"/>
          </a:p>
          <a:p>
            <a:r>
              <a:rPr lang="en-US" dirty="0"/>
              <a:t>New book Hidden from View </a:t>
            </a:r>
            <a:r>
              <a:rPr lang="en-US" dirty="0">
                <a:hlinkClick r:id="rId8"/>
              </a:rPr>
              <a:t>https://www.unlearnyourpain.com/hidden_from_view_book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22201-3B2A-5046-9E20-092EDDBA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6237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102870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Unconscious Therapeutic Alliance</a:t>
            </a:r>
            <a:endParaRPr lang="en-US" sz="36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839200" cy="5308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The unconscious healing force</a:t>
            </a:r>
          </a:p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A function of limbic memory and other </a:t>
            </a:r>
            <a:r>
              <a:rPr lang="en-GB" sz="3200" dirty="0" err="1">
                <a:latin typeface="Calibri" charset="0"/>
                <a:ea typeface="ＭＳ Ｐゴシック" charset="0"/>
                <a:cs typeface="ＭＳ Ｐゴシック" charset="0"/>
              </a:rPr>
              <a:t>centers</a:t>
            </a:r>
            <a:endParaRPr lang="en-GB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Mobilized by activating the complex transference feelings</a:t>
            </a:r>
          </a:p>
          <a:p>
            <a:pPr eaLnBrk="1" hangingPunct="1"/>
            <a:r>
              <a:rPr lang="en-GB" sz="3200" dirty="0">
                <a:latin typeface="Calibri" charset="0"/>
                <a:ea typeface="ＭＳ Ｐゴシック" charset="0"/>
                <a:cs typeface="ＭＳ Ｐゴシック" charset="0"/>
              </a:rPr>
              <a:t>Brings mental images of past relational trauma and clear linkages to trauma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7FA4B5-CEAF-A546-95EC-A446BCB2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131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124200"/>
            <a:ext cx="21336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6000" dirty="0">
                <a:latin typeface="Calibri"/>
              </a:rPr>
              <a:t>R</a:t>
            </a:r>
            <a:r>
              <a:rPr lang="en-CA" dirty="0">
                <a:latin typeface="Calibri"/>
              </a:rPr>
              <a:t>   </a:t>
            </a:r>
            <a:r>
              <a:rPr lang="en-CA" sz="2400" dirty="0">
                <a:latin typeface="Calibri"/>
              </a:rPr>
              <a:t>&gt;&gt;</a:t>
            </a:r>
            <a:r>
              <a:rPr lang="en-CA" dirty="0">
                <a:latin typeface="Calibri"/>
              </a:rPr>
              <a:t> </a:t>
            </a:r>
            <a:r>
              <a:rPr lang="en-CA" sz="3200" dirty="0">
                <a:latin typeface="Calibri"/>
              </a:rPr>
              <a:t>UTA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Whispers from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 the alliance: concise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understanding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of 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3124200"/>
            <a:ext cx="2209800" cy="1661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3200" dirty="0">
                <a:latin typeface="Calibri"/>
              </a:rPr>
              <a:t>R</a:t>
            </a:r>
            <a:r>
              <a:rPr lang="en-CA" dirty="0">
                <a:latin typeface="Calibri"/>
              </a:rPr>
              <a:t>   </a:t>
            </a:r>
            <a:r>
              <a:rPr lang="en-CA" sz="2400" dirty="0">
                <a:latin typeface="Calibri"/>
              </a:rPr>
              <a:t>&lt;&lt; </a:t>
            </a:r>
            <a:r>
              <a:rPr lang="en-CA" sz="5400" dirty="0">
                <a:latin typeface="Calibri"/>
              </a:rPr>
              <a:t>UTA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Rage and Guilt: image transfer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124200"/>
            <a:ext cx="20574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4000" dirty="0">
                <a:latin typeface="Calibri"/>
              </a:rPr>
              <a:t>R</a:t>
            </a:r>
            <a:r>
              <a:rPr lang="en-CA" dirty="0">
                <a:latin typeface="Calibri"/>
              </a:rPr>
              <a:t>  </a:t>
            </a:r>
            <a:r>
              <a:rPr lang="en-CA" sz="2400" dirty="0">
                <a:latin typeface="Calibri"/>
              </a:rPr>
              <a:t>&lt; </a:t>
            </a:r>
            <a:r>
              <a:rPr lang="en-CA" sz="4400" dirty="0">
                <a:latin typeface="Calibri"/>
              </a:rPr>
              <a:t>UTA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Rage, grief: 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clear linkages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1905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4800" dirty="0">
                <a:latin typeface="Calibri"/>
              </a:rPr>
              <a:t>R</a:t>
            </a:r>
            <a:r>
              <a:rPr lang="en-CA" dirty="0">
                <a:latin typeface="Calibri"/>
              </a:rPr>
              <a:t>  </a:t>
            </a:r>
            <a:r>
              <a:rPr lang="en-CA" sz="2400" dirty="0">
                <a:latin typeface="Calibri"/>
              </a:rPr>
              <a:t> &gt;</a:t>
            </a:r>
            <a:r>
              <a:rPr lang="en-CA" dirty="0">
                <a:latin typeface="Calibri"/>
              </a:rPr>
              <a:t> </a:t>
            </a:r>
            <a:r>
              <a:rPr lang="en-CA" sz="3600" dirty="0">
                <a:latin typeface="Calibri"/>
              </a:rPr>
              <a:t>UTA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Negation, slips of the tongue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838200" y="1600200"/>
            <a:ext cx="1262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Mid rise </a:t>
            </a:r>
          </a:p>
          <a:p>
            <a:pPr algn="ctr"/>
            <a:r>
              <a:rPr lang="en-US"/>
              <a:t>in CTF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2895600" y="1600200"/>
            <a:ext cx="1398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High rise</a:t>
            </a:r>
          </a:p>
          <a:p>
            <a:pPr algn="ctr"/>
            <a:r>
              <a:rPr lang="en-US" dirty="0"/>
              <a:t>in CTF</a:t>
            </a:r>
          </a:p>
          <a:p>
            <a:pPr algn="ctr"/>
            <a:endParaRPr lang="en-US" dirty="0"/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4724400" y="1600200"/>
            <a:ext cx="148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Partial </a:t>
            </a:r>
          </a:p>
          <a:p>
            <a:pPr algn="ctr"/>
            <a:r>
              <a:rPr lang="en-US" dirty="0"/>
              <a:t>unlocking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6858000" y="1600200"/>
            <a:ext cx="148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Major </a:t>
            </a:r>
          </a:p>
          <a:p>
            <a:pPr algn="ctr"/>
            <a:r>
              <a:rPr lang="en-US" dirty="0"/>
              <a:t>unlocking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486400"/>
            <a:ext cx="555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R= Resistance</a:t>
            </a:r>
          </a:p>
          <a:p>
            <a:r>
              <a:rPr lang="en-US" sz="2400" dirty="0"/>
              <a:t>UTA+ Unconscious Therapeutic Alliance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67177-CD88-6247-9B95-87DE3385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4466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7654" grpId="0"/>
      <p:bldP spid="27655" grpId="0"/>
      <p:bldP spid="27656" grpId="0"/>
      <p:bldP spid="276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1999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Unconscious Anxiety and defenses =</a:t>
            </a:r>
            <a:br>
              <a:rPr lang="en-US" sz="3200" dirty="0"/>
            </a:br>
            <a:r>
              <a:rPr lang="en-US" sz="3200" dirty="0"/>
              <a:t>  somatization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81200"/>
            <a:ext cx="6591985" cy="3777622"/>
          </a:xfrm>
        </p:spPr>
        <p:txBody>
          <a:bodyPr>
            <a:noAutofit/>
          </a:bodyPr>
          <a:lstStyle/>
          <a:p>
            <a:r>
              <a:rPr lang="en-US" sz="2400" dirty="0"/>
              <a:t>Striated Muscle: Voluntary muscle tension</a:t>
            </a:r>
          </a:p>
          <a:p>
            <a:pPr lvl="1"/>
            <a:r>
              <a:rPr lang="en-US" sz="2400" dirty="0"/>
              <a:t>See with isolation of affect/ self reflection of affect</a:t>
            </a:r>
          </a:p>
          <a:p>
            <a:r>
              <a:rPr lang="en-US" sz="2400" dirty="0"/>
              <a:t>Smooth Muscle: Body organs</a:t>
            </a:r>
          </a:p>
          <a:p>
            <a:pPr lvl="1"/>
            <a:r>
              <a:rPr lang="en-US" sz="2400" dirty="0"/>
              <a:t>See with Repression</a:t>
            </a:r>
          </a:p>
          <a:p>
            <a:r>
              <a:rPr lang="en-US" sz="2400" dirty="0"/>
              <a:t>Cognitive –perceptual Disruption</a:t>
            </a:r>
          </a:p>
          <a:p>
            <a:pPr lvl="1"/>
            <a:r>
              <a:rPr lang="en-US" sz="2400" dirty="0"/>
              <a:t>See with primitive defenses</a:t>
            </a:r>
          </a:p>
          <a:p>
            <a:r>
              <a:rPr lang="en-US" sz="2400" dirty="0"/>
              <a:t>Motor Conversion</a:t>
            </a:r>
          </a:p>
          <a:p>
            <a:pPr lvl="1"/>
            <a:r>
              <a:rPr lang="en-US" sz="2400" dirty="0"/>
              <a:t>See with Repression</a:t>
            </a:r>
          </a:p>
          <a:p>
            <a:pPr lvl="1"/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3A328C-80CD-1E4B-95D1-53A3CCC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58555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ISTDP: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40189"/>
            <a:ext cx="6591985" cy="3777622"/>
          </a:xfrm>
        </p:spPr>
        <p:txBody>
          <a:bodyPr>
            <a:noAutofit/>
          </a:bodyPr>
          <a:lstStyle/>
          <a:p>
            <a:r>
              <a:rPr lang="en-US" sz="2800" dirty="0"/>
              <a:t>1. Handle barriers to engagement</a:t>
            </a:r>
          </a:p>
          <a:p>
            <a:r>
              <a:rPr lang="en-US" sz="2800" dirty="0"/>
              <a:t>2. Find the Front of the System</a:t>
            </a:r>
          </a:p>
          <a:p>
            <a:r>
              <a:rPr lang="en-US" sz="2800" dirty="0"/>
              <a:t>3. Psychodiagnosis</a:t>
            </a:r>
          </a:p>
          <a:p>
            <a:r>
              <a:rPr lang="en-US" sz="2800" dirty="0"/>
              <a:t>4. Intervene based on anxiety/defense/dynamic parameters</a:t>
            </a:r>
          </a:p>
          <a:p>
            <a:endParaRPr lang="en-US" sz="2800" dirty="0"/>
          </a:p>
          <a:p>
            <a:r>
              <a:rPr lang="en-US" sz="2800" dirty="0"/>
              <a:t>These will determine next interventions, pace and expected processes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DB758-F614-9D46-B2CD-7D9DA876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9013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5B4B-B2B6-414F-B410-75697AD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front and intervene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D504A-C2EA-904C-9BF1-9EDF8B487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763506"/>
              </p:ext>
            </p:extLst>
          </p:nvPr>
        </p:nvGraphicFramePr>
        <p:xfrm>
          <a:off x="457200" y="1284889"/>
          <a:ext cx="8581698" cy="43707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8455">
                  <a:extLst>
                    <a:ext uri="{9D8B030D-6E8A-4147-A177-3AD203B41FA5}">
                      <a16:colId xmlns:a16="http://schemas.microsoft.com/office/drawing/2014/main" val="3255082522"/>
                    </a:ext>
                  </a:extLst>
                </a:gridCol>
                <a:gridCol w="5833243">
                  <a:extLst>
                    <a:ext uri="{9D8B030D-6E8A-4147-A177-3AD203B41FA5}">
                      <a16:colId xmlns:a16="http://schemas.microsoft.com/office/drawing/2014/main" val="4011586990"/>
                    </a:ext>
                  </a:extLst>
                </a:gridCol>
              </a:tblGrid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Interventions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08417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Avoided Feelings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Press to identify and feel the feelings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5393"/>
                  </a:ext>
                </a:extLst>
              </a:tr>
              <a:tr h="1469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Unconscious 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Press to feelings if striated muscle 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Reduce anxiety if smooth muscle or Cognitive disruption formats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68465"/>
                  </a:ext>
                </a:extLst>
              </a:tr>
              <a:tr h="10285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Unconscious Defenses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Press against defense, clarify and challenge the defense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69544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Search for the Defenses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4673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3544F-D219-074E-A78F-479B3365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71515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6934037" y="1812926"/>
            <a:ext cx="2291092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CA" sz="32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CA" sz="3200">
                <a:latin typeface="Calibri" charset="0"/>
                <a:cs typeface="Calibri" charset="0"/>
              </a:rPr>
              <a:t>Anxiety</a:t>
            </a:r>
            <a:endParaRPr lang="en-US" sz="3200">
              <a:latin typeface="Calibri" charset="0"/>
              <a:cs typeface="Calibri" charset="0"/>
            </a:endParaRPr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295237" y="1812926"/>
            <a:ext cx="2291092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US" sz="3200">
                <a:latin typeface="Calibri" charset="0"/>
                <a:cs typeface="Calibri" charset="0"/>
              </a:rPr>
              <a:t>Defense</a:t>
            </a:r>
          </a:p>
          <a:p>
            <a:pPr algn="ctr"/>
            <a:endParaRPr lang="en-US" sz="3200">
              <a:latin typeface="Calibri" charset="0"/>
              <a:cs typeface="Calibri" charset="0"/>
            </a:endParaRP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3582992" y="5241926"/>
            <a:ext cx="3487733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>
                <a:latin typeface="Calibri" charset="0"/>
                <a:cs typeface="Calibri" charset="0"/>
              </a:rPr>
              <a:t>Unconscious</a:t>
            </a:r>
          </a:p>
          <a:p>
            <a:pPr algn="ctr"/>
            <a:r>
              <a:rPr lang="en-US" sz="3200">
                <a:latin typeface="Calibri" charset="0"/>
                <a:cs typeface="Calibri" charset="0"/>
              </a:rPr>
              <a:t>Impulses &amp; Feelings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3581400" y="2474911"/>
            <a:ext cx="3200400" cy="2894013"/>
          </a:xfrm>
          <a:prstGeom prst="triangle">
            <a:avLst>
              <a:gd name="adj" fmla="val 50478"/>
            </a:avLst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ln w="38100" cmpd="sng">
                <a:solidFill>
                  <a:schemeClr val="tx1"/>
                </a:solidFill>
              </a:ln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208197"/>
            <a:ext cx="3471528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66FF"/>
                </a:solidFill>
                <a:latin typeface="Calibri"/>
                <a:cs typeface="Calibri"/>
              </a:rPr>
              <a:t>1. Encourage to be  </a:t>
            </a:r>
          </a:p>
          <a:p>
            <a:pPr>
              <a:defRPr/>
            </a:pPr>
            <a:r>
              <a:rPr lang="en-US" sz="3200" i="1" dirty="0">
                <a:solidFill>
                  <a:srgbClr val="0066FF"/>
                </a:solidFill>
                <a:latin typeface="Calibri"/>
                <a:cs typeface="Calibri"/>
              </a:rPr>
              <a:t>Present with all</a:t>
            </a:r>
          </a:p>
          <a:p>
            <a:pPr>
              <a:defRPr/>
            </a:pPr>
            <a:r>
              <a:rPr lang="en-US" sz="3200" i="1" dirty="0">
                <a:solidFill>
                  <a:srgbClr val="0066FF"/>
                </a:solidFill>
                <a:latin typeface="Calibri"/>
                <a:cs typeface="Calibri"/>
              </a:rPr>
              <a:t>Feelings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1066800"/>
            <a:ext cx="3748560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66FF"/>
                </a:solidFill>
                <a:latin typeface="Calibri"/>
                <a:cs typeface="Calibri"/>
              </a:rPr>
              <a:t>2. Monitor Anxiety &amp;</a:t>
            </a:r>
          </a:p>
          <a:p>
            <a:pPr>
              <a:defRPr/>
            </a:pPr>
            <a:r>
              <a:rPr lang="en-US" sz="3200" i="1" dirty="0">
                <a:solidFill>
                  <a:srgbClr val="0066FF"/>
                </a:solidFill>
                <a:latin typeface="Calibri"/>
                <a:cs typeface="Calibri"/>
              </a:rPr>
              <a:t>Defense responses</a:t>
            </a:r>
          </a:p>
        </p:txBody>
      </p:sp>
      <p:sp>
        <p:nvSpPr>
          <p:cNvPr id="3" name="Right Arrow 2"/>
          <p:cNvSpPr/>
          <p:nvPr/>
        </p:nvSpPr>
        <p:spPr>
          <a:xfrm rot="5400000" flipH="1">
            <a:off x="1337470" y="3391695"/>
            <a:ext cx="1079500" cy="360362"/>
          </a:xfrm>
          <a:prstGeom prst="rightArrow">
            <a:avLst/>
          </a:prstGeom>
          <a:solidFill>
            <a:srgbClr val="0066FF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2882900" y="5394325"/>
            <a:ext cx="1079500" cy="360363"/>
          </a:xfrm>
          <a:prstGeom prst="rightArrow">
            <a:avLst/>
          </a:prstGeom>
          <a:solidFill>
            <a:srgbClr val="0066FF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2847" y="207083"/>
            <a:ext cx="3113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Psychodiagnosis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65BD1-D28C-FE47-90E2-E2B1AC79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506857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B691F-FCEF-2546-BF09-02BD8FA5DE4B}"/>
              </a:ext>
            </a:extLst>
          </p:cNvPr>
          <p:cNvSpPr txBox="1"/>
          <p:nvPr/>
        </p:nvSpPr>
        <p:spPr>
          <a:xfrm>
            <a:off x="471652" y="2671443"/>
            <a:ext cx="19527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4 Response </a:t>
            </a:r>
          </a:p>
          <a:p>
            <a:r>
              <a:rPr lang="en-US" sz="2400" dirty="0"/>
              <a:t>Patterns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B25DD-FCF5-5E4F-BDC6-7EC8F66FA0BD}"/>
              </a:ext>
            </a:extLst>
          </p:cNvPr>
          <p:cNvSpPr txBox="1"/>
          <p:nvPr/>
        </p:nvSpPr>
        <p:spPr>
          <a:xfrm>
            <a:off x="3745542" y="5029200"/>
            <a:ext cx="398859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confused, </a:t>
            </a:r>
          </a:p>
          <a:p>
            <a:r>
              <a:rPr lang="en-US" sz="2400" dirty="0"/>
              <a:t>lose senses and </a:t>
            </a:r>
          </a:p>
          <a:p>
            <a:r>
              <a:rPr lang="en-US" sz="2400" dirty="0"/>
              <a:t>become afraid </a:t>
            </a:r>
            <a:r>
              <a:rPr lang="en-US" sz="2400" dirty="0">
                <a:sym typeface="Wingdings" pitchFamily="2" charset="2"/>
              </a:rPr>
              <a:t> Fragile </a:t>
            </a:r>
          </a:p>
          <a:p>
            <a:r>
              <a:rPr lang="en-US" sz="2400" dirty="0">
                <a:sym typeface="Wingdings" pitchFamily="2" charset="2"/>
              </a:rPr>
              <a:t>Character Structure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4E609-A443-CE45-A31B-E118D8CAEED2}"/>
              </a:ext>
            </a:extLst>
          </p:cNvPr>
          <p:cNvSpPr txBox="1"/>
          <p:nvPr/>
        </p:nvSpPr>
        <p:spPr>
          <a:xfrm>
            <a:off x="3832626" y="3086942"/>
            <a:ext cx="517962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tired, weak, </a:t>
            </a:r>
          </a:p>
          <a:p>
            <a:r>
              <a:rPr lang="en-US" sz="2400" dirty="0"/>
              <a:t>depressed or sick in body </a:t>
            </a:r>
            <a:r>
              <a:rPr lang="en-US" sz="2400" dirty="0">
                <a:sym typeface="Wingdings" pitchFamily="2" charset="2"/>
              </a:rPr>
              <a:t> High </a:t>
            </a:r>
          </a:p>
          <a:p>
            <a:r>
              <a:rPr lang="en-US" sz="2400" dirty="0">
                <a:sym typeface="Wingdings" pitchFamily="2" charset="2"/>
              </a:rPr>
              <a:t>Resistance with Repression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0F5-9E51-0247-A7C8-9E3056A4BF48}"/>
              </a:ext>
            </a:extLst>
          </p:cNvPr>
          <p:cNvSpPr txBox="1"/>
          <p:nvPr/>
        </p:nvSpPr>
        <p:spPr>
          <a:xfrm>
            <a:off x="4465162" y="1573684"/>
            <a:ext cx="43885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Become tense and </a:t>
            </a:r>
          </a:p>
          <a:p>
            <a:r>
              <a:rPr lang="en-US" sz="2400" dirty="0"/>
              <a:t>avoid You! </a:t>
            </a:r>
            <a:r>
              <a:rPr lang="en-US" sz="2400" dirty="0">
                <a:sym typeface="Wingdings" pitchFamily="2" charset="2"/>
              </a:rPr>
              <a:t> Moderate and High Resistance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E3F4-62D7-8948-A5F4-65123FB45D4C}"/>
              </a:ext>
            </a:extLst>
          </p:cNvPr>
          <p:cNvSpPr txBox="1"/>
          <p:nvPr/>
        </p:nvSpPr>
        <p:spPr>
          <a:xfrm>
            <a:off x="3194416" y="378298"/>
            <a:ext cx="48065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Avoid feeling </a:t>
            </a:r>
          </a:p>
          <a:p>
            <a:r>
              <a:rPr lang="en-US" sz="2400" dirty="0"/>
              <a:t>the feelings </a:t>
            </a:r>
            <a:r>
              <a:rPr lang="en-US" sz="2400" dirty="0">
                <a:sym typeface="Wingdings" pitchFamily="2" charset="2"/>
              </a:rPr>
              <a:t> Low Resistance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294275-FD88-B74E-9B02-6F2CA61FABB0}"/>
              </a:ext>
            </a:extLst>
          </p:cNvPr>
          <p:cNvCxnSpPr>
            <a:cxnSpLocks/>
          </p:cNvCxnSpPr>
          <p:nvPr/>
        </p:nvCxnSpPr>
        <p:spPr>
          <a:xfrm flipV="1">
            <a:off x="2556575" y="1428028"/>
            <a:ext cx="1188967" cy="9576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C7CA9D-B313-0E4D-B3F0-55D31C292DF8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56575" y="2173849"/>
            <a:ext cx="1908587" cy="4609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8E9A01-A6AF-3543-859E-3757F9796139}"/>
              </a:ext>
            </a:extLst>
          </p:cNvPr>
          <p:cNvCxnSpPr>
            <a:cxnSpLocks/>
          </p:cNvCxnSpPr>
          <p:nvPr/>
        </p:nvCxnSpPr>
        <p:spPr>
          <a:xfrm>
            <a:off x="2556575" y="3248386"/>
            <a:ext cx="1253425" cy="62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0775E7-0D7B-7746-9D7F-DF264F2E06F1}"/>
              </a:ext>
            </a:extLst>
          </p:cNvPr>
          <p:cNvCxnSpPr>
            <a:cxnSpLocks/>
          </p:cNvCxnSpPr>
          <p:nvPr/>
        </p:nvCxnSpPr>
        <p:spPr>
          <a:xfrm>
            <a:off x="2556575" y="3664022"/>
            <a:ext cx="1188967" cy="13651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EA6659-582B-6249-B8C7-561FCE4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623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4587"/>
            <a:ext cx="3810000" cy="1143000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Spectrum of </a:t>
            </a:r>
            <a:b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Psychoneurotic Disorders</a:t>
            </a:r>
            <a:endParaRPr lang="en-CA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609600" y="3327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 flipV="1">
            <a:off x="609600" y="29718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 flipV="1">
            <a:off x="3886200" y="29733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Low Resistant</a:t>
            </a:r>
            <a:endParaRPr lang="en-CA" sz="20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048000" y="2209800"/>
            <a:ext cx="1430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Highly Resistant </a:t>
            </a:r>
            <a:endParaRPr lang="en-CA" sz="2000" dirty="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600200" y="2209800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Moderate Resistant</a:t>
            </a:r>
            <a:endParaRPr lang="en-CA" sz="2000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2209800" y="29733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4953000" y="3352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953000" y="29987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 flipV="1">
            <a:off x="8229600" y="29718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648200" y="2362201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Mild</a:t>
            </a:r>
            <a:endParaRPr lang="en-CA" sz="2000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620000" y="2193925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Severe/ Borderline</a:t>
            </a:r>
            <a:endParaRPr lang="en-CA" sz="2000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5943600" y="2362201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Moderate</a:t>
            </a:r>
            <a:endParaRPr lang="en-CA" sz="2000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6553200" y="29718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3962400" y="3327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7000" y="4629152"/>
            <a:ext cx="55626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Calibri"/>
              </a:rPr>
              <a:t>Smooth Muscle/Conversion + Repression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6200" y="5257802"/>
            <a:ext cx="441960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Cognitive-Perceptual Disruption + Primitive Defenses</a:t>
            </a:r>
          </a:p>
        </p:txBody>
      </p:sp>
      <p:sp>
        <p:nvSpPr>
          <p:cNvPr id="23571" name="Rectangle 2"/>
          <p:cNvSpPr txBox="1">
            <a:spLocks noChangeArrowheads="1"/>
          </p:cNvSpPr>
          <p:nvPr/>
        </p:nvSpPr>
        <p:spPr bwMode="auto">
          <a:xfrm>
            <a:off x="4724400" y="9906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Spectrum of Patients with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Fragile Character Structure</a:t>
            </a:r>
            <a:endParaRPr lang="en-CA">
              <a:latin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962400"/>
            <a:ext cx="48006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/>
              </a:rPr>
              <a:t>Striated Muscle + Isolation of affect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954B1-1E54-5546-9159-BE068ABE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8299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animBg="1"/>
      <p:bldP spid="23555" grpId="0" animBg="1"/>
      <p:bldP spid="23556" grpId="0" animBg="1"/>
      <p:bldP spid="23557" grpId="0"/>
      <p:bldP spid="23558" grpId="0"/>
      <p:bldP spid="23559" grpId="0"/>
      <p:bldP spid="23560" grpId="0" animBg="1"/>
      <p:bldP spid="23561" grpId="0" animBg="1"/>
      <p:bldP spid="23562" grpId="0" animBg="1"/>
      <p:bldP spid="23563" grpId="0" animBg="1"/>
      <p:bldP spid="23564" grpId="0"/>
      <p:bldP spid="23565" grpId="0"/>
      <p:bldP spid="23566" grpId="0"/>
      <p:bldP spid="23567" grpId="0" animBg="1"/>
      <p:bldP spid="23568" grpId="0" animBg="1"/>
      <p:bldP spid="22" grpId="0" animBg="1"/>
      <p:bldP spid="23" grpId="0" animBg="1"/>
      <p:bldP spid="23571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34169" y="1144587"/>
            <a:ext cx="3810000" cy="1143000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Spectrum of </a:t>
            </a:r>
            <a:b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Psychoneurotic Disorders</a:t>
            </a:r>
            <a:endParaRPr lang="en-CA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609600" y="3327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 flipV="1">
            <a:off x="609600" y="30480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 flipV="1">
            <a:off x="3886200" y="29733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Low Resistant</a:t>
            </a:r>
            <a:endParaRPr lang="en-CA" sz="20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048000" y="2209800"/>
            <a:ext cx="1430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Highly Resistant </a:t>
            </a:r>
            <a:endParaRPr lang="en-CA" sz="2000" dirty="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600200" y="2209800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Moderate Resistant</a:t>
            </a:r>
            <a:endParaRPr lang="en-CA" sz="2000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2209800" y="29733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4953000" y="3352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953000" y="2998787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 flipV="1">
            <a:off x="8229600" y="29718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648200" y="2362201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Mild</a:t>
            </a:r>
            <a:endParaRPr lang="en-CA" sz="2000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620000" y="2193925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Severe/ Borderline</a:t>
            </a:r>
            <a:endParaRPr lang="en-CA" sz="2000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5943600" y="2362201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Moderate</a:t>
            </a:r>
            <a:endParaRPr lang="en-CA" sz="2000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6553200" y="2971800"/>
            <a:ext cx="0" cy="65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3962400" y="3327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199" y="4872335"/>
            <a:ext cx="4419591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/>
              </a:rPr>
              <a:t>Primitive murderous rage/guilt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5341203"/>
            <a:ext cx="335280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Primitive torturous rage/ guilt/craving bonds</a:t>
            </a:r>
          </a:p>
        </p:txBody>
      </p:sp>
      <p:sp>
        <p:nvSpPr>
          <p:cNvPr id="23571" name="Rectangle 2"/>
          <p:cNvSpPr txBox="1">
            <a:spLocks noChangeArrowheads="1"/>
          </p:cNvSpPr>
          <p:nvPr/>
        </p:nvSpPr>
        <p:spPr bwMode="auto">
          <a:xfrm>
            <a:off x="4724400" y="9906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Spectrum of Patients with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Fragile Character Structure</a:t>
            </a:r>
            <a:endParaRPr lang="en-CA">
              <a:latin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4338935"/>
            <a:ext cx="39624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/>
              </a:rPr>
              <a:t>Violent/murderous rage/guilt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12FA3-1628-6043-AA83-B1634AB45469}"/>
              </a:ext>
            </a:extLst>
          </p:cNvPr>
          <p:cNvSpPr txBox="1"/>
          <p:nvPr/>
        </p:nvSpPr>
        <p:spPr>
          <a:xfrm>
            <a:off x="571500" y="3865252"/>
            <a:ext cx="10287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alibri"/>
              </a:rPr>
              <a:t>Grief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594082-1083-C644-BF88-F516E301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1600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animBg="1"/>
      <p:bldP spid="23555" grpId="0" animBg="1"/>
      <p:bldP spid="23556" grpId="0" animBg="1"/>
      <p:bldP spid="23557" grpId="0"/>
      <p:bldP spid="23558" grpId="0"/>
      <p:bldP spid="23559" grpId="0"/>
      <p:bldP spid="23560" grpId="0" animBg="1"/>
      <p:bldP spid="23561" grpId="0" animBg="1"/>
      <p:bldP spid="23562" grpId="0" animBg="1"/>
      <p:bldP spid="23563" grpId="0" animBg="1"/>
      <p:bldP spid="23564" grpId="0"/>
      <p:bldP spid="23565" grpId="0"/>
      <p:bldP spid="23566" grpId="0"/>
      <p:bldP spid="23567" grpId="0" animBg="1"/>
      <p:bldP spid="23568" grpId="0" animBg="1"/>
      <p:bldP spid="22" grpId="0" animBg="1"/>
      <p:bldP spid="23" grpId="0" animBg="1"/>
      <p:bldP spid="23571" grpId="0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resistant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Have murderous rage and guilt and grief</a:t>
            </a:r>
          </a:p>
          <a:p>
            <a:r>
              <a:rPr lang="en-US" sz="2800" dirty="0">
                <a:latin typeface="Calibri"/>
                <a:cs typeface="Calibri"/>
              </a:rPr>
              <a:t>Anxiety is striated muscle</a:t>
            </a:r>
          </a:p>
          <a:p>
            <a:r>
              <a:rPr lang="en-US" sz="2800" dirty="0">
                <a:latin typeface="Calibri"/>
                <a:cs typeface="Calibri"/>
              </a:rPr>
              <a:t>Main defense is intellectualization /isolation of affect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DFD2C-A0F6-9D48-9C47-FD9E1243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779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876800"/>
          </a:xfrm>
        </p:spPr>
        <p:txBody>
          <a:bodyPr>
            <a:normAutofit/>
          </a:bodyPr>
          <a:lstStyle/>
          <a:p>
            <a:endParaRPr lang="en-US" sz="3200" dirty="0">
              <a:latin typeface="+mn-lt"/>
              <a:cs typeface="Calibri"/>
            </a:endParaRPr>
          </a:p>
          <a:p>
            <a:r>
              <a:rPr lang="en-US" sz="3200" dirty="0">
                <a:latin typeface="+mn-lt"/>
                <a:cs typeface="Calibri"/>
              </a:rPr>
              <a:t>Overall plan for the day</a:t>
            </a:r>
          </a:p>
          <a:p>
            <a:pPr lvl="1"/>
            <a:r>
              <a:rPr lang="en-US" sz="3200" dirty="0">
                <a:latin typeface="+mn-lt"/>
                <a:cs typeface="Calibri"/>
              </a:rPr>
              <a:t>Overview of ISTDP model</a:t>
            </a:r>
          </a:p>
          <a:p>
            <a:pPr lvl="1"/>
            <a:r>
              <a:rPr lang="en-US" sz="3200" dirty="0">
                <a:latin typeface="+mn-lt"/>
                <a:cs typeface="Calibri"/>
              </a:rPr>
              <a:t>Evidence base</a:t>
            </a:r>
          </a:p>
          <a:p>
            <a:pPr lvl="1"/>
            <a:r>
              <a:rPr lang="en-US" sz="3200" dirty="0">
                <a:latin typeface="+mn-lt"/>
                <a:cs typeface="Calibri"/>
              </a:rPr>
              <a:t>Metapsychology and </a:t>
            </a:r>
            <a:r>
              <a:rPr lang="en-US" sz="3200" dirty="0" err="1">
                <a:latin typeface="+mn-lt"/>
                <a:cs typeface="Calibri"/>
              </a:rPr>
              <a:t>Psychodiagnosis</a:t>
            </a:r>
            <a:r>
              <a:rPr lang="en-US" sz="3200" dirty="0">
                <a:latin typeface="+mn-lt"/>
                <a:cs typeface="Calibri"/>
              </a:rPr>
              <a:t> </a:t>
            </a:r>
          </a:p>
          <a:p>
            <a:pPr lvl="1"/>
            <a:r>
              <a:rPr lang="en-US" sz="3200" dirty="0">
                <a:latin typeface="+mn-lt"/>
                <a:cs typeface="Calibri"/>
              </a:rPr>
              <a:t>Depression and Somatic cases across the spectrum </a:t>
            </a:r>
          </a:p>
          <a:p>
            <a:r>
              <a:rPr lang="en-US" sz="3400" dirty="0">
                <a:latin typeface="+mn-lt"/>
                <a:cs typeface="Calibri"/>
              </a:rPr>
              <a:t>Ask questions as we go</a:t>
            </a:r>
          </a:p>
          <a:p>
            <a:pPr marL="457200" lvl="1" indent="0">
              <a:buNone/>
            </a:pPr>
            <a:endParaRPr lang="en-US" sz="3200" dirty="0">
              <a:latin typeface="+mn-lt"/>
              <a:cs typeface="Calibri"/>
            </a:endParaRPr>
          </a:p>
          <a:p>
            <a:endParaRPr lang="en-US" sz="3200" dirty="0">
              <a:latin typeface="+mn-lt"/>
              <a:cs typeface="Calibri"/>
            </a:endParaRPr>
          </a:p>
          <a:p>
            <a:endParaRPr lang="en-US" sz="3200" dirty="0">
              <a:latin typeface="+mn-lt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17563-1CD2-D741-A029-DAEB1CBF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38590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ea typeface="ＭＳ Ｐゴシック" charset="0"/>
                <a:cs typeface="ＭＳ Ｐゴシック" charset="0"/>
              </a:rPr>
              <a:t>Unlocking of the Unconscious </a:t>
            </a:r>
            <a:br>
              <a:rPr lang="en-GB" sz="4000" dirty="0">
                <a:ea typeface="ＭＳ Ｐゴシック" charset="0"/>
                <a:cs typeface="ＭＳ Ｐゴシック" charset="0"/>
              </a:rPr>
            </a:br>
            <a:r>
              <a:rPr lang="en-GB" sz="4000" dirty="0">
                <a:ea typeface="ＭＳ Ｐゴシック" charset="0"/>
                <a:cs typeface="ＭＳ Ｐゴシック" charset="0"/>
              </a:rPr>
              <a:t>Moderate Resistance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5486400"/>
          </a:xfrm>
        </p:spPr>
        <p:txBody>
          <a:bodyPr>
            <a:normAutofit/>
          </a:bodyPr>
          <a:lstStyle/>
          <a:p>
            <a:pPr lvl="1"/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Pressure and limited challenge</a:t>
            </a:r>
            <a:r>
              <a:rPr lang="en-GB" sz="2400" dirty="0">
                <a:effectLst/>
                <a:latin typeface="Calibri"/>
                <a:ea typeface="ＭＳ Ｐゴシック" charset="0"/>
                <a:cs typeface="Calibri"/>
                <a:sym typeface="Wingdings" pitchFamily="2" charset="2"/>
              </a:rPr>
              <a:t></a:t>
            </a:r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 Complex Transference Feelings are experienced</a:t>
            </a:r>
            <a:r>
              <a:rPr lang="en-GB" sz="2400" dirty="0">
                <a:effectLst/>
                <a:latin typeface="Calibri"/>
                <a:ea typeface="ＭＳ Ｐゴシック" charset="0"/>
                <a:cs typeface="Calibri"/>
                <a:sym typeface="Wingdings" pitchFamily="2" charset="2"/>
              </a:rPr>
              <a:t></a:t>
            </a:r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 anxiety and defence are removed or reduced</a:t>
            </a:r>
          </a:p>
          <a:p>
            <a:pPr lvl="1"/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Unconscious Therapeutic Alliance becomes higher than resistance</a:t>
            </a:r>
          </a:p>
          <a:p>
            <a:pPr lvl="2"/>
            <a:r>
              <a:rPr lang="en-GB" sz="2200" dirty="0">
                <a:effectLst/>
                <a:latin typeface="Calibri"/>
                <a:ea typeface="ＭＳ Ｐゴシック" charset="0"/>
                <a:cs typeface="Calibri"/>
              </a:rPr>
              <a:t>Linkages and Images of the unconscious emerge</a:t>
            </a:r>
          </a:p>
          <a:p>
            <a:pPr lvl="1"/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Exploration with experience of feelings</a:t>
            </a:r>
          </a:p>
          <a:p>
            <a:pPr lvl="1"/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Recap and treatment planning</a:t>
            </a:r>
          </a:p>
          <a:p>
            <a:pPr lvl="1"/>
            <a:endParaRPr lang="en-GB" sz="2400" dirty="0">
              <a:effectLst/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GB" sz="2400" dirty="0">
                <a:effectLst/>
                <a:latin typeface="Calibri"/>
                <a:ea typeface="ＭＳ Ｐゴシック" charset="0"/>
                <a:cs typeface="Calibri"/>
              </a:rPr>
              <a:t>Short course up to 10 meetings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1EDF3D-7366-6A4B-88FC-869276B5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83772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2035901" y="1143000"/>
            <a:ext cx="0" cy="4495800"/>
          </a:xfrm>
          <a:prstGeom prst="line">
            <a:avLst/>
          </a:prstGeom>
          <a:ln w="38100" cmpd="sng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035901" y="5638800"/>
            <a:ext cx="7134225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2035901" y="2286000"/>
            <a:ext cx="7010400" cy="2667000"/>
          </a:xfrm>
          <a:custGeom>
            <a:avLst/>
            <a:gdLst>
              <a:gd name="T0" fmla="*/ 0 w 3648"/>
              <a:gd name="T1" fmla="*/ 2147483647 h 1896"/>
              <a:gd name="T2" fmla="*/ 2147483647 w 3648"/>
              <a:gd name="T3" fmla="*/ 2147483647 h 1896"/>
              <a:gd name="T4" fmla="*/ 2147483647 w 3648"/>
              <a:gd name="T5" fmla="*/ 2147483647 h 1896"/>
              <a:gd name="T6" fmla="*/ 2147483647 w 3648"/>
              <a:gd name="T7" fmla="*/ 2147483647 h 1896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1896"/>
              <a:gd name="T14" fmla="*/ 3648 w 3648"/>
              <a:gd name="T15" fmla="*/ 1896 h 18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1896">
                <a:moveTo>
                  <a:pt x="0" y="768"/>
                </a:moveTo>
                <a:cubicBezTo>
                  <a:pt x="532" y="384"/>
                  <a:pt x="1064" y="0"/>
                  <a:pt x="1488" y="144"/>
                </a:cubicBezTo>
                <a:cubicBezTo>
                  <a:pt x="1912" y="288"/>
                  <a:pt x="2184" y="1368"/>
                  <a:pt x="2544" y="1632"/>
                </a:cubicBezTo>
                <a:cubicBezTo>
                  <a:pt x="2904" y="1896"/>
                  <a:pt x="3464" y="1712"/>
                  <a:pt x="3648" y="172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17635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Calibri"/>
              </a:rPr>
              <a:t>Unconscious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therapeutic 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alliance</a:t>
            </a: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2264501" y="3066872"/>
            <a:ext cx="182393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Calibri"/>
              </a:rPr>
              <a:t>Complex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Transference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feelings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6607901" y="2971800"/>
            <a:ext cx="21429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sz="3200" dirty="0">
                <a:latin typeface="Calibri"/>
              </a:rPr>
              <a:t>“</a:t>
            </a:r>
            <a:r>
              <a:rPr lang="en-US" altLang="ja-JP" sz="3200" dirty="0">
                <a:latin typeface="Calibri"/>
              </a:rPr>
              <a:t>Unlocked”</a:t>
            </a:r>
            <a:endParaRPr lang="en-US" sz="3200" dirty="0">
              <a:latin typeface="Calibri"/>
            </a:endParaRP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2438400" y="1905000"/>
            <a:ext cx="195418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Calibri"/>
              </a:rPr>
              <a:t>Resistance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35901" y="2362200"/>
            <a:ext cx="3810000" cy="274320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035901" y="2209800"/>
            <a:ext cx="7010400" cy="3352800"/>
          </a:xfrm>
          <a:custGeom>
            <a:avLst/>
            <a:gdLst>
              <a:gd name="connsiteX0" fmla="*/ 0 w 6674556"/>
              <a:gd name="connsiteY0" fmla="*/ 3190159 h 3190159"/>
              <a:gd name="connsiteX1" fmla="*/ 4035778 w 6674556"/>
              <a:gd name="connsiteY1" fmla="*/ 410270 h 3190159"/>
              <a:gd name="connsiteX2" fmla="*/ 6674556 w 6674556"/>
              <a:gd name="connsiteY2" fmla="*/ 15159 h 31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4556" h="3190159">
                <a:moveTo>
                  <a:pt x="0" y="3190159"/>
                </a:moveTo>
                <a:cubicBezTo>
                  <a:pt x="1461676" y="2064798"/>
                  <a:pt x="2923352" y="939437"/>
                  <a:pt x="4035778" y="410270"/>
                </a:cubicBezTo>
                <a:cubicBezTo>
                  <a:pt x="5148204" y="-118897"/>
                  <a:pt x="6674556" y="15159"/>
                  <a:pt x="6674556" y="15159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4724400"/>
            <a:ext cx="1601788" cy="8778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Low rise: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inquiry and 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pressure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28599" y="2590800"/>
            <a:ext cx="1693985" cy="166199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Mid rise: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Resistance crystallizing in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transference.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Clarify and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Challenge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489FF2-D9AD-D94C-8454-267C7287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996711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dirty="0"/>
              <a:t>Pressure: Encourage healthy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71" y="2362200"/>
            <a:ext cx="8229600" cy="5019658"/>
          </a:xfrm>
        </p:spPr>
        <p:txBody>
          <a:bodyPr>
            <a:normAutofit/>
          </a:bodyPr>
          <a:lstStyle/>
          <a:p>
            <a:r>
              <a:rPr lang="en-US" sz="2400" dirty="0"/>
              <a:t>All efforts encouraging the patient to do something healthy</a:t>
            </a:r>
          </a:p>
          <a:p>
            <a:r>
              <a:rPr lang="en-US" sz="2400" dirty="0"/>
              <a:t>Cementing the Bond</a:t>
            </a:r>
          </a:p>
          <a:p>
            <a:r>
              <a:rPr lang="en-US" sz="2400" dirty="0"/>
              <a:t>Reaching to the person stuck under the resistances</a:t>
            </a:r>
          </a:p>
          <a:p>
            <a:r>
              <a:rPr lang="en-US" sz="2400" dirty="0"/>
              <a:t>Pressure should target front of the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88EBA-FD98-9F4F-9184-B5060406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049958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1261526" y="1143000"/>
            <a:ext cx="0" cy="4495800"/>
          </a:xfrm>
          <a:prstGeom prst="line">
            <a:avLst/>
          </a:prstGeom>
          <a:ln w="38100" cmpd="sng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261526" y="5638800"/>
            <a:ext cx="7134225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1261526" y="2286000"/>
            <a:ext cx="7010400" cy="2667000"/>
          </a:xfrm>
          <a:custGeom>
            <a:avLst/>
            <a:gdLst>
              <a:gd name="T0" fmla="*/ 0 w 3648"/>
              <a:gd name="T1" fmla="*/ 2147483647 h 1896"/>
              <a:gd name="T2" fmla="*/ 2147483647 w 3648"/>
              <a:gd name="T3" fmla="*/ 2147483647 h 1896"/>
              <a:gd name="T4" fmla="*/ 2147483647 w 3648"/>
              <a:gd name="T5" fmla="*/ 2147483647 h 1896"/>
              <a:gd name="T6" fmla="*/ 2147483647 w 3648"/>
              <a:gd name="T7" fmla="*/ 2147483647 h 1896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1896"/>
              <a:gd name="T14" fmla="*/ 3648 w 3648"/>
              <a:gd name="T15" fmla="*/ 1896 h 18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1896">
                <a:moveTo>
                  <a:pt x="0" y="768"/>
                </a:moveTo>
                <a:cubicBezTo>
                  <a:pt x="532" y="384"/>
                  <a:pt x="1064" y="0"/>
                  <a:pt x="1488" y="144"/>
                </a:cubicBezTo>
                <a:cubicBezTo>
                  <a:pt x="1912" y="288"/>
                  <a:pt x="2184" y="1368"/>
                  <a:pt x="2544" y="1632"/>
                </a:cubicBezTo>
                <a:cubicBezTo>
                  <a:pt x="2904" y="1896"/>
                  <a:pt x="3464" y="1712"/>
                  <a:pt x="3648" y="172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3466659" y="3581400"/>
            <a:ext cx="17635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Calibri"/>
              </a:rPr>
              <a:t>Unconscious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therapeutic 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alliance</a:t>
            </a: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1490126" y="3066872"/>
            <a:ext cx="182393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Calibri"/>
              </a:rPr>
              <a:t>Complex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Transference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feelings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5833526" y="2971800"/>
            <a:ext cx="21429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sz="3200" dirty="0">
                <a:latin typeface="Calibri"/>
              </a:rPr>
              <a:t>“</a:t>
            </a:r>
            <a:r>
              <a:rPr lang="en-US" altLang="ja-JP" sz="3200" dirty="0">
                <a:latin typeface="Calibri"/>
              </a:rPr>
              <a:t>Unlocked”</a:t>
            </a:r>
            <a:endParaRPr lang="en-US" sz="3200" dirty="0">
              <a:latin typeface="Calibri"/>
            </a:endParaRP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1664025" y="1905000"/>
            <a:ext cx="195418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Calibri"/>
              </a:rPr>
              <a:t>Resistance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61526" y="2362200"/>
            <a:ext cx="3810000" cy="274320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61526" y="2209800"/>
            <a:ext cx="7010400" cy="3352800"/>
          </a:xfrm>
          <a:custGeom>
            <a:avLst/>
            <a:gdLst>
              <a:gd name="connsiteX0" fmla="*/ 0 w 6674556"/>
              <a:gd name="connsiteY0" fmla="*/ 3190159 h 3190159"/>
              <a:gd name="connsiteX1" fmla="*/ 4035778 w 6674556"/>
              <a:gd name="connsiteY1" fmla="*/ 410270 h 3190159"/>
              <a:gd name="connsiteX2" fmla="*/ 6674556 w 6674556"/>
              <a:gd name="connsiteY2" fmla="*/ 15159 h 31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4556" h="3190159">
                <a:moveTo>
                  <a:pt x="0" y="3190159"/>
                </a:moveTo>
                <a:cubicBezTo>
                  <a:pt x="1461676" y="2064798"/>
                  <a:pt x="2923352" y="939437"/>
                  <a:pt x="4035778" y="410270"/>
                </a:cubicBezTo>
                <a:cubicBezTo>
                  <a:pt x="5148204" y="-118897"/>
                  <a:pt x="6674556" y="15159"/>
                  <a:pt x="6674556" y="15159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227051" y="2870824"/>
            <a:ext cx="1905000" cy="1923604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tx1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Mid rise: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Resistance crystallizing in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transference.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Clarify and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Challenge,</a:t>
            </a:r>
          </a:p>
          <a:p>
            <a:pPr algn="ctr" eaLnBrk="1" hangingPunct="1">
              <a:defRPr/>
            </a:pPr>
            <a:r>
              <a:rPr lang="en-US" sz="1700" dirty="0">
                <a:latin typeface="Calibri"/>
              </a:rPr>
              <a:t>Maintain pressure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Rise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C7A5A6-A20A-6D40-9C22-B1B710B0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49490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Clarification: Question unhealthy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r>
              <a:rPr lang="en-US" sz="2800" dirty="0"/>
              <a:t>Pointing out </a:t>
            </a:r>
          </a:p>
          <a:p>
            <a:r>
              <a:rPr lang="en-US" sz="2800" dirty="0"/>
              <a:t>Questioning</a:t>
            </a:r>
          </a:p>
          <a:p>
            <a:r>
              <a:rPr lang="en-US" sz="2800" dirty="0"/>
              <a:t>Exploring impact of defense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Keep up pressure</a:t>
            </a:r>
          </a:p>
          <a:p>
            <a:pPr marL="0" indent="0">
              <a:buNone/>
            </a:pPr>
            <a:r>
              <a:rPr lang="en-US" sz="2800" i="1" dirty="0"/>
              <a:t>   </a:t>
            </a:r>
            <a:r>
              <a:rPr lang="en-US" sz="28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BCE23-7412-2149-A890-E2A2F64E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3261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help patient to stop destructive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546675"/>
          </a:xfrm>
        </p:spPr>
        <p:txBody>
          <a:bodyPr>
            <a:normAutofit/>
          </a:bodyPr>
          <a:lstStyle/>
          <a:p>
            <a:r>
              <a:rPr lang="en-US" sz="2400" dirty="0"/>
              <a:t>Interrupting and Blocking Defenses</a:t>
            </a:r>
          </a:p>
          <a:p>
            <a:pPr lvl="1"/>
            <a:r>
              <a:rPr lang="en-US" sz="2400" dirty="0"/>
              <a:t>If you don</a:t>
            </a:r>
            <a:r>
              <a:rPr lang="fr-FR" sz="2400" dirty="0"/>
              <a:t>’</a:t>
            </a:r>
            <a:r>
              <a:rPr lang="en-US" sz="2400" dirty="0"/>
              <a:t>t detach, if you </a:t>
            </a:r>
            <a:r>
              <a:rPr lang="en-US" sz="2400" dirty="0" err="1"/>
              <a:t>dont</a:t>
            </a:r>
            <a:r>
              <a:rPr lang="en-US" sz="2400" dirty="0"/>
              <a:t> shut down</a:t>
            </a:r>
          </a:p>
          <a:p>
            <a:pPr marL="0" lvl="1" indent="0">
              <a:buNone/>
            </a:pPr>
            <a:endParaRPr lang="en-GB" sz="2400" i="1" dirty="0">
              <a:solidFill>
                <a:srgbClr val="000000"/>
              </a:solidFill>
              <a:ea typeface="ＭＳ Ｐゴシック" charset="0"/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6431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GB" sz="2400" i="1" dirty="0">
                <a:cs typeface="Calibri"/>
              </a:rPr>
              <a:t>Challenge is always done in concert with the patient and the growing UTA</a:t>
            </a:r>
          </a:p>
          <a:p>
            <a:pPr marL="0" lvl="1" indent="0">
              <a:buNone/>
            </a:pPr>
            <a:r>
              <a:rPr lang="en-GB" sz="2400" i="1" dirty="0">
                <a:cs typeface="Calibri"/>
              </a:rPr>
              <a:t>Challenge is always done while maintaining Pressure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D0541-8056-664D-916E-D507AF11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1031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1066800" y="1714500"/>
            <a:ext cx="0" cy="3371850"/>
          </a:xfrm>
          <a:prstGeom prst="line">
            <a:avLst/>
          </a:prstGeom>
          <a:ln w="38100" cmpd="sng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066802" y="5086350"/>
            <a:ext cx="5528999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1066801" y="2114550"/>
            <a:ext cx="5433035" cy="2000250"/>
          </a:xfrm>
          <a:custGeom>
            <a:avLst/>
            <a:gdLst>
              <a:gd name="T0" fmla="*/ 0 w 3648"/>
              <a:gd name="T1" fmla="*/ 2147483647 h 1896"/>
              <a:gd name="T2" fmla="*/ 2147483647 w 3648"/>
              <a:gd name="T3" fmla="*/ 2147483647 h 1896"/>
              <a:gd name="T4" fmla="*/ 2147483647 w 3648"/>
              <a:gd name="T5" fmla="*/ 2147483647 h 1896"/>
              <a:gd name="T6" fmla="*/ 2147483647 w 3648"/>
              <a:gd name="T7" fmla="*/ 2147483647 h 1896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1896"/>
              <a:gd name="T14" fmla="*/ 3648 w 3648"/>
              <a:gd name="T15" fmla="*/ 1896 h 18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1896">
                <a:moveTo>
                  <a:pt x="0" y="768"/>
                </a:moveTo>
                <a:cubicBezTo>
                  <a:pt x="532" y="384"/>
                  <a:pt x="1064" y="0"/>
                  <a:pt x="1488" y="144"/>
                </a:cubicBezTo>
                <a:cubicBezTo>
                  <a:pt x="1912" y="288"/>
                  <a:pt x="2184" y="1368"/>
                  <a:pt x="2544" y="1632"/>
                </a:cubicBezTo>
                <a:cubicBezTo>
                  <a:pt x="2904" y="1896"/>
                  <a:pt x="3464" y="1712"/>
                  <a:pt x="3648" y="172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3008791" y="3543300"/>
            <a:ext cx="177459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Calibri"/>
              </a:rPr>
              <a:t>Unconscious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therapeutic </a:t>
            </a:r>
          </a:p>
          <a:p>
            <a:pPr algn="ctr" eaLnBrk="1" hangingPunct="1">
              <a:defRPr/>
            </a:pPr>
            <a:r>
              <a:rPr lang="en-US" dirty="0">
                <a:latin typeface="Calibri"/>
              </a:rPr>
              <a:t>alliance</a:t>
            </a: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1143001" y="2667000"/>
            <a:ext cx="18370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Calibri"/>
              </a:rPr>
              <a:t>Complex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Transference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feelings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6036735" y="2362200"/>
            <a:ext cx="31241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Unlocked”: Emotion and Memory Function </a:t>
            </a:r>
          </a:p>
          <a:p>
            <a:pPr eaLnBrk="1" hangingPunct="1">
              <a:defRPr/>
            </a:pPr>
            <a:r>
              <a:rPr lang="en-US" dirty="0">
                <a:latin typeface="Calibri"/>
              </a:rPr>
              <a:t>Greater than inhibitory functions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1524002" y="1828801"/>
            <a:ext cx="151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Calibri"/>
              </a:rPr>
              <a:t>Resistance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2133600"/>
            <a:ext cx="3505200" cy="255270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66801" y="2343150"/>
            <a:ext cx="5433035" cy="2514600"/>
          </a:xfrm>
          <a:custGeom>
            <a:avLst/>
            <a:gdLst>
              <a:gd name="connsiteX0" fmla="*/ 0 w 6674556"/>
              <a:gd name="connsiteY0" fmla="*/ 3190159 h 3190159"/>
              <a:gd name="connsiteX1" fmla="*/ 4035778 w 6674556"/>
              <a:gd name="connsiteY1" fmla="*/ 410270 h 3190159"/>
              <a:gd name="connsiteX2" fmla="*/ 6674556 w 6674556"/>
              <a:gd name="connsiteY2" fmla="*/ 15159 h 31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4556" h="3190159">
                <a:moveTo>
                  <a:pt x="0" y="3190159"/>
                </a:moveTo>
                <a:cubicBezTo>
                  <a:pt x="1461676" y="2064798"/>
                  <a:pt x="2923352" y="939437"/>
                  <a:pt x="4035778" y="410270"/>
                </a:cubicBezTo>
                <a:cubicBezTo>
                  <a:pt x="5148204" y="-118897"/>
                  <a:pt x="6674556" y="15159"/>
                  <a:pt x="6674556" y="15159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2594" y="2247900"/>
            <a:ext cx="2012406" cy="838200"/>
          </a:xfrm>
          <a:prstGeom prst="rect">
            <a:avLst/>
          </a:prstGeom>
          <a:solidFill>
            <a:srgbClr val="FF0000">
              <a:alpha val="8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HELP EXPERIENCE THE FEELINGS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867780"/>
            <a:ext cx="285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Partial Unlocking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65DBF-FD4C-B64D-9C33-4441862D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65478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roups of N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81000"/>
            <a:ext cx="3856037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2286000" y="63500"/>
            <a:ext cx="5465763" cy="369332"/>
            <a:chOff x="0" y="0"/>
            <a:chExt cx="3443" cy="369332"/>
          </a:xfrm>
        </p:grpSpPr>
        <p:sp>
          <p:nvSpPr>
            <p:cNvPr id="7578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CA">
                <a:latin typeface="Calibri"/>
                <a:cs typeface="Calibri"/>
              </a:endParaRPr>
            </a:p>
          </p:txBody>
        </p:sp>
        <p:sp>
          <p:nvSpPr>
            <p:cNvPr id="7578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CA">
                <a:latin typeface="Calibri"/>
                <a:cs typeface="Calibri"/>
              </a:endParaRPr>
            </a:p>
          </p:txBody>
        </p:sp>
      </p:grp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381000" y="1708150"/>
            <a:ext cx="240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Calibri"/>
                <a:cs typeface="Calibri"/>
              </a:rPr>
              <a:t>Striated Muscle</a:t>
            </a:r>
          </a:p>
          <a:p>
            <a:r>
              <a:rPr lang="en-US">
                <a:latin typeface="Calibri"/>
                <a:cs typeface="Calibri"/>
              </a:rPr>
              <a:t>Anxiety</a:t>
            </a:r>
          </a:p>
          <a:p>
            <a:r>
              <a:rPr lang="en-US">
                <a:latin typeface="Calibri"/>
                <a:cs typeface="Calibri"/>
              </a:rPr>
              <a:t>Goes Down Body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3175" y="3276600"/>
            <a:ext cx="26592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Neurobiological</a:t>
            </a:r>
          </a:p>
          <a:p>
            <a:r>
              <a:rPr lang="en-US" dirty="0">
                <a:latin typeface="Calibri"/>
                <a:cs typeface="Calibri"/>
              </a:rPr>
              <a:t> Pathway of </a:t>
            </a:r>
          </a:p>
          <a:p>
            <a:r>
              <a:rPr lang="en-US" dirty="0">
                <a:latin typeface="Calibri"/>
                <a:cs typeface="Calibri"/>
              </a:rPr>
              <a:t>Rage: goes up same </a:t>
            </a:r>
          </a:p>
          <a:p>
            <a:r>
              <a:rPr lang="en-US" dirty="0">
                <a:latin typeface="Calibri"/>
                <a:cs typeface="Calibri"/>
              </a:rPr>
              <a:t>system displacing </a:t>
            </a:r>
          </a:p>
          <a:p>
            <a:r>
              <a:rPr lang="en-US" dirty="0">
                <a:latin typeface="Calibri"/>
                <a:cs typeface="Calibri"/>
              </a:rPr>
              <a:t>anxiety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V="1">
            <a:off x="914400" y="5257800"/>
            <a:ext cx="76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H="1" flipV="1">
            <a:off x="1447800" y="5257800"/>
            <a:ext cx="2286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990600" y="152400"/>
            <a:ext cx="2286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1676400" y="152400"/>
            <a:ext cx="2286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7073900" y="6457950"/>
            <a:ext cx="1983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/>
                <a:cs typeface="Calibri"/>
              </a:rPr>
              <a:t>AMA Atlas online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46D91B-6F85-1D44-8BA3-1B730053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5374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609600" y="1524000"/>
            <a:ext cx="8382000" cy="4876797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Partial Unlocking: vivid link to past person.</a:t>
            </a: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900" dirty="0">
                <a:latin typeface="Calibri"/>
                <a:ea typeface="+mn-ea"/>
                <a:cs typeface="Calibri"/>
              </a:rPr>
              <a:t>Major Unlocking: Image of current person or therapist changes to past person with passage of guilt. </a:t>
            </a: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Extended unlocking: Rage</a:t>
            </a: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starts with the therapist then the image becomes the past person with major passage of guilt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762000" y="279400"/>
            <a:ext cx="8229600" cy="114300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Breakthrough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5D6C0-E9DB-D642-AF97-2753CAE2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9598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1462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Unlocking and Symptom changes with Trial Therapy N=500 </a:t>
            </a:r>
            <a:r>
              <a:rPr lang="en-US" sz="2000" dirty="0"/>
              <a:t>Abbass, Town, Ogrodniczuk, Joffres, 2017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379521"/>
              </p:ext>
            </p:extLst>
          </p:nvPr>
        </p:nvGraphicFramePr>
        <p:xfrm>
          <a:off x="1104900" y="19050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351907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ES= 0.91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9490" y="29710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ES= 0.28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240DA-8A56-3D49-823A-36870520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4557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Parallels between CBT and ISTDP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Pressure = identify assumptions and beliefs</a:t>
            </a:r>
          </a:p>
          <a:p>
            <a:pPr marL="514350" indent="-514350">
              <a:buAutoNum type="arabicPeriod"/>
            </a:pPr>
            <a:r>
              <a:rPr lang="en-US" sz="2000" dirty="0"/>
              <a:t>Clarification: to explore cognition, Cost benefit analysis, Reality Testing</a:t>
            </a:r>
          </a:p>
          <a:p>
            <a:pPr marL="514350" indent="-514350">
              <a:buAutoNum type="arabicPeriod"/>
            </a:pPr>
            <a:r>
              <a:rPr lang="en-US" sz="2000" dirty="0"/>
              <a:t>Challenge = Switching thoughts</a:t>
            </a:r>
          </a:p>
          <a:p>
            <a:pPr marL="514350" indent="-514350">
              <a:buAutoNum type="arabicPeriod"/>
            </a:pPr>
            <a:r>
              <a:rPr lang="en-US" sz="2000" dirty="0"/>
              <a:t>Recapitulation of links = Behavioral analysis</a:t>
            </a:r>
          </a:p>
          <a:p>
            <a:pPr marL="514350" indent="-514350">
              <a:buAutoNum type="arabicPeriod"/>
            </a:pPr>
            <a:r>
              <a:rPr lang="en-US" sz="2000" dirty="0"/>
              <a:t>Identifying cycles and reviewing them</a:t>
            </a:r>
          </a:p>
          <a:p>
            <a:pPr marL="514350" indent="-514350">
              <a:buAutoNum type="arabicPeriod"/>
            </a:pPr>
            <a:r>
              <a:rPr lang="en-US" sz="2000" dirty="0"/>
              <a:t>Exposure = can mobilize the unconscious and lead to breakthroughs</a:t>
            </a:r>
          </a:p>
          <a:p>
            <a:pPr marL="514350" indent="-514350">
              <a:buAutoNum type="arabicPeriod"/>
            </a:pPr>
            <a:r>
              <a:rPr lang="en-US" sz="2000" dirty="0"/>
              <a:t>Graded exposure = Graded Format</a:t>
            </a:r>
          </a:p>
          <a:p>
            <a:pPr marL="514350" indent="-514350">
              <a:buAutoNum type="arabicPeriod"/>
            </a:pPr>
            <a:r>
              <a:rPr lang="en-US" sz="2000" dirty="0"/>
              <a:t>Response prevention = ~ Challenge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B604E-5EBD-E74C-9BF3-9187A923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02765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10009"/>
            <a:ext cx="8448675" cy="85725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Unlocking </a:t>
            </a:r>
            <a:r>
              <a:rPr lang="en-US" sz="3100" dirty="0" err="1"/>
              <a:t>vs</a:t>
            </a:r>
            <a:r>
              <a:rPr lang="en-US" sz="3100" dirty="0"/>
              <a:t> Interpersonal problem changes with Trial  Therapy N=500</a:t>
            </a:r>
            <a:r>
              <a:rPr lang="en-US" sz="2700" dirty="0"/>
              <a:t>.</a:t>
            </a:r>
            <a:r>
              <a:rPr lang="en-US" dirty="0"/>
              <a:t> </a:t>
            </a:r>
            <a:r>
              <a:rPr lang="en-US" sz="2000" dirty="0"/>
              <a:t>Abbass, Town, Ogrodniczuk, Joffres, 2017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587945"/>
              </p:ext>
            </p:extLst>
          </p:nvPr>
        </p:nvGraphicFramePr>
        <p:xfrm>
          <a:off x="1447800" y="1945273"/>
          <a:ext cx="655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3429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ES= 0.37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710" y="286184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ES= 0.12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E98F67-AE7E-CC46-B3F9-775D2B10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024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77" y="72548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Trial Therapy Cost Effects n=344 </a:t>
            </a:r>
            <a:br>
              <a:rPr lang="en-US" dirty="0"/>
            </a:br>
            <a:r>
              <a:rPr lang="en-US" sz="2200" dirty="0" err="1"/>
              <a:t>Abbass</a:t>
            </a:r>
            <a:r>
              <a:rPr lang="en-US" sz="2200" dirty="0"/>
              <a:t>, </a:t>
            </a:r>
            <a:r>
              <a:rPr lang="en-US" sz="2200" dirty="0" err="1"/>
              <a:t>Kisely</a:t>
            </a:r>
            <a:r>
              <a:rPr lang="en-US" sz="2200" dirty="0"/>
              <a:t> and Town, 2018 Psychotherapy and Psychosomatics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47677" y="2057400"/>
          <a:ext cx="6553200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36371" y="4800600"/>
            <a:ext cx="563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45506" y="4288393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population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ED830-FE2C-5B46-917C-DF1506C1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48389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82D8-A359-B247-B184-CE8140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01" y="205740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Experiencing these unprocessed feelings about attachment trauma is diagnostic and therapeutic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6C7A8-2BE2-2A44-8F46-26DD81F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457295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09" y="1524000"/>
            <a:ext cx="6612591" cy="449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0875" y="422700"/>
            <a:ext cx="790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Impact of Major Unlocking during Treatment Course</a:t>
            </a:r>
          </a:p>
          <a:p>
            <a:pPr algn="ctr"/>
            <a:r>
              <a:rPr lang="en-US" sz="2400" dirty="0"/>
              <a:t>Mixed sample tertiary refractory patients N=500.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04173" y="624840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Johansson, Town, Abbass 2014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90DC-B640-C54D-AD1B-5C47D997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67708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609600" y="2362200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algn="ctr" defTabSz="816388">
              <a:spcBef>
                <a:spcPct val="0"/>
              </a:spcBef>
              <a:defRPr/>
            </a:pPr>
            <a:r>
              <a:rPr lang="en-US" sz="3900" dirty="0">
                <a:latin typeface="Calibri"/>
                <a:ea typeface="+mj-ea"/>
                <a:cs typeface="+mj-cs"/>
              </a:rPr>
              <a:t>Impact of Major Unlocking</a:t>
            </a: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41579"/>
              </p:ext>
            </p:extLst>
          </p:nvPr>
        </p:nvGraphicFramePr>
        <p:xfrm>
          <a:off x="1257300" y="1432886"/>
          <a:ext cx="6934200" cy="3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8229600" imgH="4127500" progId="Excel.Sheet.8">
                  <p:embed/>
                </p:oleObj>
              </mc:Choice>
              <mc:Fallback>
                <p:oleObj name="Worksheet" r:id="rId3" imgW="8229600" imgH="4127500" progId="Excel.Sheet.8">
                  <p:embed/>
                  <p:pic>
                    <p:nvPicPr>
                      <p:cNvPr id="6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432886"/>
                        <a:ext cx="6934200" cy="39922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524000" y="318461"/>
            <a:ext cx="84582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Impact of Major Unlocking on Healthcare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6525" y="5592429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Town, Abbass and Bernier, Am J Psychotherapy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1" y="2514601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**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FB44A-379E-4748-ABB4-EBD521E4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920659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54000"/>
            <a:ext cx="8648700" cy="6286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F0EFC-A785-B34D-AA5A-EE6113AC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132597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52400"/>
            <a:ext cx="7722358" cy="6629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A5747-F970-B543-B1B7-8D7A3A3F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062545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51578"/>
            <a:ext cx="8343900" cy="4356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4288E-1BA4-B84B-AD39-D6FF054E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994438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9"/>
          <p:cNvSpPr txBox="1">
            <a:spLocks noChangeArrowheads="1"/>
          </p:cNvSpPr>
          <p:nvPr/>
        </p:nvSpPr>
        <p:spPr bwMode="auto">
          <a:xfrm>
            <a:off x="1379538" y="1795463"/>
            <a:ext cx="906462" cy="338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Pressure</a:t>
            </a:r>
          </a:p>
        </p:txBody>
      </p:sp>
      <p:sp>
        <p:nvSpPr>
          <p:cNvPr id="33794" name="Line 10"/>
          <p:cNvSpPr>
            <a:spLocks noChangeShapeType="1"/>
          </p:cNvSpPr>
          <p:nvPr/>
        </p:nvSpPr>
        <p:spPr bwMode="auto">
          <a:xfrm>
            <a:off x="2133600" y="68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5410200" y="1676400"/>
            <a:ext cx="1211263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Moderate 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796" name="Text Box 14"/>
          <p:cNvSpPr txBox="1">
            <a:spLocks noChangeArrowheads="1"/>
          </p:cNvSpPr>
          <p:nvPr/>
        </p:nvSpPr>
        <p:spPr bwMode="auto">
          <a:xfrm>
            <a:off x="2971800" y="3208338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Striated muscle anxiety 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plus feel complex transference feelings</a:t>
            </a:r>
          </a:p>
        </p:txBody>
      </p:sp>
      <p:sp>
        <p:nvSpPr>
          <p:cNvPr id="33797" name="Text Box 18"/>
          <p:cNvSpPr txBox="1">
            <a:spLocks noChangeArrowheads="1"/>
          </p:cNvSpPr>
          <p:nvPr/>
        </p:nvSpPr>
        <p:spPr bwMode="auto">
          <a:xfrm>
            <a:off x="5486400" y="3352800"/>
            <a:ext cx="1241425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High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798" name="Text Box 19"/>
          <p:cNvSpPr txBox="1">
            <a:spLocks noChangeArrowheads="1"/>
          </p:cNvSpPr>
          <p:nvPr/>
        </p:nvSpPr>
        <p:spPr bwMode="auto">
          <a:xfrm>
            <a:off x="3048000" y="4572000"/>
            <a:ext cx="1978025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Depression, smooth 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muscle anxiety or motor conversion</a:t>
            </a:r>
          </a:p>
        </p:txBody>
      </p:sp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5410200" y="4572000"/>
            <a:ext cx="15240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High Resistance 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with Repression</a:t>
            </a:r>
          </a:p>
        </p:txBody>
      </p:sp>
      <p:sp>
        <p:nvSpPr>
          <p:cNvPr id="33800" name="Text Box 24"/>
          <p:cNvSpPr txBox="1">
            <a:spLocks noChangeArrowheads="1"/>
          </p:cNvSpPr>
          <p:nvPr/>
        </p:nvSpPr>
        <p:spPr bwMode="auto">
          <a:xfrm>
            <a:off x="3048000" y="5638800"/>
            <a:ext cx="1981200" cy="83026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  <a:cs typeface="Calibri" charset="0"/>
              </a:rPr>
              <a:t>Cognitive-perceptual</a:t>
            </a:r>
          </a:p>
          <a:p>
            <a:r>
              <a:rPr lang="en-US" sz="1600">
                <a:latin typeface="Calibri" charset="0"/>
                <a:cs typeface="Calibri" charset="0"/>
              </a:rPr>
              <a:t>disruption or </a:t>
            </a:r>
          </a:p>
          <a:p>
            <a:r>
              <a:rPr lang="en-US" sz="1600">
                <a:latin typeface="Calibri" charset="0"/>
                <a:cs typeface="Calibri" charset="0"/>
              </a:rPr>
              <a:t>primitive defenses </a:t>
            </a:r>
          </a:p>
        </p:txBody>
      </p:sp>
      <p:sp>
        <p:nvSpPr>
          <p:cNvPr id="33801" name="Text Box 26"/>
          <p:cNvSpPr txBox="1">
            <a:spLocks noChangeArrowheads="1"/>
          </p:cNvSpPr>
          <p:nvPr/>
        </p:nvSpPr>
        <p:spPr bwMode="auto">
          <a:xfrm>
            <a:off x="5334000" y="5867400"/>
            <a:ext cx="16002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>
                <a:latin typeface="Calibri" charset="0"/>
                <a:cs typeface="Calibri" charset="0"/>
              </a:rPr>
              <a:t>Fragile Character </a:t>
            </a:r>
          </a:p>
          <a:p>
            <a:r>
              <a:rPr lang="en-US" sz="1600" i="1">
                <a:latin typeface="Calibri" charset="0"/>
                <a:cs typeface="Calibri" charset="0"/>
              </a:rPr>
              <a:t>Structure</a:t>
            </a:r>
          </a:p>
        </p:txBody>
      </p:sp>
      <p:sp>
        <p:nvSpPr>
          <p:cNvPr id="33802" name="Text Box 27"/>
          <p:cNvSpPr txBox="1">
            <a:spLocks noChangeArrowheads="1"/>
          </p:cNvSpPr>
          <p:nvPr/>
        </p:nvSpPr>
        <p:spPr bwMode="auto">
          <a:xfrm>
            <a:off x="457200" y="5257800"/>
            <a:ext cx="2028825" cy="83099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GO FLAT: No striated muscle anxiety, poor ability to reflect</a:t>
            </a:r>
          </a:p>
        </p:txBody>
      </p:sp>
      <p:sp>
        <p:nvSpPr>
          <p:cNvPr id="33803" name="TextBox 38"/>
          <p:cNvSpPr txBox="1">
            <a:spLocks noChangeArrowheads="1"/>
          </p:cNvSpPr>
          <p:nvPr/>
        </p:nvSpPr>
        <p:spPr bwMode="auto">
          <a:xfrm>
            <a:off x="7696200" y="4876800"/>
            <a:ext cx="938077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Capacity </a:t>
            </a:r>
          </a:p>
          <a:p>
            <a:r>
              <a:rPr lang="en-US" sz="1600">
                <a:latin typeface="Calibri" charset="0"/>
              </a:rPr>
              <a:t>Building</a:t>
            </a:r>
          </a:p>
          <a:p>
            <a:r>
              <a:rPr lang="en-US" sz="1600">
                <a:latin typeface="Calibri" charset="0"/>
              </a:rPr>
              <a:t>Formats</a:t>
            </a:r>
          </a:p>
        </p:txBody>
      </p:sp>
      <p:sp>
        <p:nvSpPr>
          <p:cNvPr id="33804" name="TextBox 40"/>
          <p:cNvSpPr txBox="1">
            <a:spLocks noChangeArrowheads="1"/>
          </p:cNvSpPr>
          <p:nvPr/>
        </p:nvSpPr>
        <p:spPr bwMode="auto">
          <a:xfrm>
            <a:off x="7543800" y="2057400"/>
            <a:ext cx="116840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Repeated unlocking, </a:t>
            </a:r>
          </a:p>
          <a:p>
            <a:r>
              <a:rPr lang="en-US" sz="1600">
                <a:latin typeface="Calibri" charset="0"/>
              </a:rPr>
              <a:t>working through, </a:t>
            </a:r>
          </a:p>
          <a:p>
            <a:r>
              <a:rPr lang="en-US" sz="1600">
                <a:latin typeface="Calibri" charset="0"/>
              </a:rPr>
              <a:t>termination</a:t>
            </a:r>
          </a:p>
        </p:txBody>
      </p:sp>
      <p:sp>
        <p:nvSpPr>
          <p:cNvPr id="33805" name="Line 23"/>
          <p:cNvSpPr>
            <a:spLocks noChangeShapeType="1"/>
          </p:cNvSpPr>
          <p:nvPr/>
        </p:nvSpPr>
        <p:spPr bwMode="auto">
          <a:xfrm flipH="1" flipV="1">
            <a:off x="8153400" y="3581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2578100" y="1447800"/>
            <a:ext cx="2298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Striated muscle anxiety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plus feel complex transference feelings</a:t>
            </a:r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2716213" y="457200"/>
            <a:ext cx="200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Breakthrough 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of grief about loss</a:t>
            </a:r>
          </a:p>
        </p:txBody>
      </p:sp>
      <p:sp>
        <p:nvSpPr>
          <p:cNvPr id="33808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1152525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Low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809" name="TextBox 40"/>
          <p:cNvSpPr txBox="1">
            <a:spLocks noChangeArrowheads="1"/>
          </p:cNvSpPr>
          <p:nvPr/>
        </p:nvSpPr>
        <p:spPr bwMode="auto">
          <a:xfrm>
            <a:off x="7315200" y="228600"/>
            <a:ext cx="1371600" cy="1077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Complete </a:t>
            </a:r>
          </a:p>
          <a:p>
            <a:r>
              <a:rPr lang="en-US" sz="1600">
                <a:latin typeface="Calibri" charset="0"/>
              </a:rPr>
              <a:t>treatment</a:t>
            </a:r>
          </a:p>
          <a:p>
            <a:r>
              <a:rPr lang="en-US" sz="1600">
                <a:latin typeface="Calibri" charset="0"/>
              </a:rPr>
              <a:t>in 1 or 2 sessions</a:t>
            </a:r>
          </a:p>
        </p:txBody>
      </p:sp>
      <p:sp>
        <p:nvSpPr>
          <p:cNvPr id="33810" name="Text Box 9"/>
          <p:cNvSpPr txBox="1">
            <a:spLocks noChangeArrowheads="1"/>
          </p:cNvSpPr>
          <p:nvPr/>
        </p:nvSpPr>
        <p:spPr bwMode="auto">
          <a:xfrm>
            <a:off x="1358900" y="533400"/>
            <a:ext cx="774700" cy="338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Inquiry</a:t>
            </a:r>
          </a:p>
        </p:txBody>
      </p:sp>
      <p:sp>
        <p:nvSpPr>
          <p:cNvPr id="33811" name="Line 10"/>
          <p:cNvSpPr>
            <a:spLocks noChangeShapeType="1"/>
          </p:cNvSpPr>
          <p:nvPr/>
        </p:nvSpPr>
        <p:spPr bwMode="auto">
          <a:xfrm>
            <a:off x="1752600" y="914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109663"/>
            <a:ext cx="15367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alibri"/>
              </a:rPr>
              <a:t>Resistance Rises</a:t>
            </a:r>
          </a:p>
        </p:txBody>
      </p:sp>
      <p:sp>
        <p:nvSpPr>
          <p:cNvPr id="33813" name="Line 10"/>
          <p:cNvSpPr>
            <a:spLocks noChangeShapeType="1"/>
          </p:cNvSpPr>
          <p:nvPr/>
        </p:nvSpPr>
        <p:spPr bwMode="auto">
          <a:xfrm>
            <a:off x="2743200" y="365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4" name="Line 10"/>
          <p:cNvSpPr>
            <a:spLocks noChangeShapeType="1"/>
          </p:cNvSpPr>
          <p:nvPr/>
        </p:nvSpPr>
        <p:spPr bwMode="auto">
          <a:xfrm>
            <a:off x="2286000" y="190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9650" y="2387600"/>
            <a:ext cx="2019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alibri"/>
              </a:rPr>
              <a:t>Resistance crystallizes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in the transference</a:t>
            </a:r>
          </a:p>
        </p:txBody>
      </p:sp>
      <p:sp>
        <p:nvSpPr>
          <p:cNvPr id="33816" name="Text Box 9"/>
          <p:cNvSpPr txBox="1">
            <a:spLocks noChangeArrowheads="1"/>
          </p:cNvSpPr>
          <p:nvPr/>
        </p:nvSpPr>
        <p:spPr bwMode="auto">
          <a:xfrm>
            <a:off x="1066800" y="3360738"/>
            <a:ext cx="1631950" cy="830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Clarify,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Challenge,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Head on Collision</a:t>
            </a:r>
          </a:p>
        </p:txBody>
      </p:sp>
      <p:sp>
        <p:nvSpPr>
          <p:cNvPr id="33817" name="Line 10"/>
          <p:cNvSpPr>
            <a:spLocks noChangeShapeType="1"/>
          </p:cNvSpPr>
          <p:nvPr/>
        </p:nvSpPr>
        <p:spPr bwMode="auto">
          <a:xfrm>
            <a:off x="17526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8" name="Line 10"/>
          <p:cNvSpPr>
            <a:spLocks noChangeShapeType="1"/>
          </p:cNvSpPr>
          <p:nvPr/>
        </p:nvSpPr>
        <p:spPr bwMode="auto">
          <a:xfrm>
            <a:off x="17526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9" name="Line 10"/>
          <p:cNvSpPr>
            <a:spLocks noChangeShapeType="1"/>
          </p:cNvSpPr>
          <p:nvPr/>
        </p:nvSpPr>
        <p:spPr bwMode="auto">
          <a:xfrm>
            <a:off x="17526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0" name="Line 10"/>
          <p:cNvSpPr>
            <a:spLocks noChangeShapeType="1"/>
          </p:cNvSpPr>
          <p:nvPr/>
        </p:nvSpPr>
        <p:spPr bwMode="auto">
          <a:xfrm>
            <a:off x="6781800" y="20574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1" name="Line 10"/>
          <p:cNvSpPr>
            <a:spLocks noChangeShapeType="1"/>
          </p:cNvSpPr>
          <p:nvPr/>
        </p:nvSpPr>
        <p:spPr bwMode="auto">
          <a:xfrm flipV="1">
            <a:off x="6781800" y="32766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2" name="Line 10"/>
          <p:cNvSpPr>
            <a:spLocks noChangeShapeType="1"/>
          </p:cNvSpPr>
          <p:nvPr/>
        </p:nvSpPr>
        <p:spPr bwMode="auto">
          <a:xfrm>
            <a:off x="5029200" y="3581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3" name="Line 10"/>
          <p:cNvSpPr>
            <a:spLocks noChangeShapeType="1"/>
          </p:cNvSpPr>
          <p:nvPr/>
        </p:nvSpPr>
        <p:spPr bwMode="auto">
          <a:xfrm>
            <a:off x="4648200" y="762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4" name="Line 10"/>
          <p:cNvSpPr>
            <a:spLocks noChangeShapeType="1"/>
          </p:cNvSpPr>
          <p:nvPr/>
        </p:nvSpPr>
        <p:spPr bwMode="auto">
          <a:xfrm>
            <a:off x="4800600" y="190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685800" y="685800"/>
            <a:ext cx="381000" cy="2895600"/>
          </a:xfrm>
          <a:prstGeom prst="leftBrace">
            <a:avLst>
              <a:gd name="adj1" fmla="val 8333"/>
              <a:gd name="adj2" fmla="val 49662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65" name="Freeform 64"/>
          <p:cNvSpPr/>
          <p:nvPr/>
        </p:nvSpPr>
        <p:spPr>
          <a:xfrm rot="20602168">
            <a:off x="352425" y="2171700"/>
            <a:ext cx="720725" cy="3097213"/>
          </a:xfrm>
          <a:custGeom>
            <a:avLst/>
            <a:gdLst>
              <a:gd name="connsiteX0" fmla="*/ 0 w 6674556"/>
              <a:gd name="connsiteY0" fmla="*/ 3190159 h 3190159"/>
              <a:gd name="connsiteX1" fmla="*/ 4035778 w 6674556"/>
              <a:gd name="connsiteY1" fmla="*/ 410270 h 3190159"/>
              <a:gd name="connsiteX2" fmla="*/ 6674556 w 6674556"/>
              <a:gd name="connsiteY2" fmla="*/ 15159 h 31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4556" h="3190159">
                <a:moveTo>
                  <a:pt x="0" y="3190159"/>
                </a:moveTo>
                <a:cubicBezTo>
                  <a:pt x="1461676" y="2064798"/>
                  <a:pt x="2923352" y="939437"/>
                  <a:pt x="4035778" y="410270"/>
                </a:cubicBezTo>
                <a:cubicBezTo>
                  <a:pt x="5148204" y="-118897"/>
                  <a:pt x="6674556" y="15159"/>
                  <a:pt x="6674556" y="15159"/>
                </a:cubicBezTo>
              </a:path>
            </a:pathLst>
          </a:custGeom>
          <a:ln w="28575" cmpd="sng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33827" name="Line 10"/>
          <p:cNvSpPr>
            <a:spLocks noChangeShapeType="1"/>
          </p:cNvSpPr>
          <p:nvPr/>
        </p:nvSpPr>
        <p:spPr bwMode="auto">
          <a:xfrm>
            <a:off x="50292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8" name="Line 10"/>
          <p:cNvSpPr>
            <a:spLocks noChangeShapeType="1"/>
          </p:cNvSpPr>
          <p:nvPr/>
        </p:nvSpPr>
        <p:spPr bwMode="auto">
          <a:xfrm>
            <a:off x="5029200" y="617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829" name="Line 10"/>
          <p:cNvSpPr>
            <a:spLocks noChangeShapeType="1"/>
          </p:cNvSpPr>
          <p:nvPr/>
        </p:nvSpPr>
        <p:spPr bwMode="auto">
          <a:xfrm>
            <a:off x="6629400" y="762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0" name="Line 28"/>
          <p:cNvSpPr>
            <a:spLocks noChangeShapeType="1"/>
          </p:cNvSpPr>
          <p:nvPr/>
        </p:nvSpPr>
        <p:spPr bwMode="auto">
          <a:xfrm>
            <a:off x="2514600" y="57912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1" name="Line 28"/>
          <p:cNvSpPr>
            <a:spLocks noChangeShapeType="1"/>
          </p:cNvSpPr>
          <p:nvPr/>
        </p:nvSpPr>
        <p:spPr bwMode="auto">
          <a:xfrm>
            <a:off x="7010400" y="48006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2" name="Line 28"/>
          <p:cNvSpPr>
            <a:spLocks noChangeShapeType="1"/>
          </p:cNvSpPr>
          <p:nvPr/>
        </p:nvSpPr>
        <p:spPr bwMode="auto">
          <a:xfrm flipV="1">
            <a:off x="2514600" y="49530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3" name="Line 28"/>
          <p:cNvSpPr>
            <a:spLocks noChangeShapeType="1"/>
          </p:cNvSpPr>
          <p:nvPr/>
        </p:nvSpPr>
        <p:spPr bwMode="auto">
          <a:xfrm flipV="1">
            <a:off x="7086600" y="57150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72DE-B7DE-7D45-80E2-8D87462D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176871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B691F-FCEF-2546-BF09-02BD8FA5DE4B}"/>
              </a:ext>
            </a:extLst>
          </p:cNvPr>
          <p:cNvSpPr txBox="1"/>
          <p:nvPr/>
        </p:nvSpPr>
        <p:spPr>
          <a:xfrm>
            <a:off x="285967" y="2485238"/>
            <a:ext cx="223971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4 Response </a:t>
            </a:r>
          </a:p>
          <a:p>
            <a:r>
              <a:rPr lang="en-US" sz="2000" dirty="0"/>
              <a:t>Patterns from</a:t>
            </a:r>
          </a:p>
          <a:p>
            <a:r>
              <a:rPr lang="en-US" sz="2000" dirty="0" err="1"/>
              <a:t>psychodiagnosis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B25DD-FCF5-5E4F-BDC6-7EC8F66FA0BD}"/>
              </a:ext>
            </a:extLst>
          </p:cNvPr>
          <p:cNvSpPr txBox="1"/>
          <p:nvPr/>
        </p:nvSpPr>
        <p:spPr>
          <a:xfrm>
            <a:off x="3745542" y="5029200"/>
            <a:ext cx="425545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Become confused, </a:t>
            </a:r>
          </a:p>
          <a:p>
            <a:r>
              <a:rPr lang="en-US" sz="2400" dirty="0"/>
              <a:t>lose senses and </a:t>
            </a:r>
          </a:p>
          <a:p>
            <a:r>
              <a:rPr lang="en-US" sz="2400" dirty="0"/>
              <a:t>become afraid </a:t>
            </a:r>
            <a:r>
              <a:rPr lang="en-US" sz="2400" dirty="0">
                <a:sym typeface="Wingdings" pitchFamily="2" charset="2"/>
              </a:rPr>
              <a:t> </a:t>
            </a:r>
          </a:p>
          <a:p>
            <a:r>
              <a:rPr lang="en-US" sz="2400" dirty="0">
                <a:sym typeface="Wingdings" pitchFamily="2" charset="2"/>
              </a:rPr>
              <a:t>Fragile Character Structure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4E609-A443-CE45-A31B-E118D8CAEED2}"/>
              </a:ext>
            </a:extLst>
          </p:cNvPr>
          <p:cNvSpPr txBox="1"/>
          <p:nvPr/>
        </p:nvSpPr>
        <p:spPr>
          <a:xfrm>
            <a:off x="3819151" y="3301442"/>
            <a:ext cx="5202065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tired, weak, depressed </a:t>
            </a:r>
          </a:p>
          <a:p>
            <a:r>
              <a:rPr lang="en-US" sz="2400" dirty="0"/>
              <a:t>or sick in body </a:t>
            </a:r>
            <a:r>
              <a:rPr lang="en-US" sz="2400" dirty="0">
                <a:sym typeface="Wingdings" pitchFamily="2" charset="2"/>
              </a:rPr>
              <a:t> High Resistance </a:t>
            </a:r>
          </a:p>
          <a:p>
            <a:r>
              <a:rPr lang="en-US" sz="2400" dirty="0">
                <a:sym typeface="Wingdings" pitchFamily="2" charset="2"/>
              </a:rPr>
              <a:t>			with Repression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0F5-9E51-0247-A7C8-9E3056A4BF48}"/>
              </a:ext>
            </a:extLst>
          </p:cNvPr>
          <p:cNvSpPr txBox="1"/>
          <p:nvPr/>
        </p:nvSpPr>
        <p:spPr>
          <a:xfrm>
            <a:off x="4465162" y="1573684"/>
            <a:ext cx="39100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tense and </a:t>
            </a:r>
          </a:p>
          <a:p>
            <a:r>
              <a:rPr lang="en-US" sz="2400" dirty="0"/>
              <a:t>avoid You! </a:t>
            </a:r>
            <a:r>
              <a:rPr lang="en-US" sz="2400" dirty="0">
                <a:sym typeface="Wingdings" pitchFamily="2" charset="2"/>
              </a:rPr>
              <a:t> Moderate </a:t>
            </a:r>
          </a:p>
          <a:p>
            <a:r>
              <a:rPr lang="en-US" sz="2400" dirty="0">
                <a:sym typeface="Wingdings" pitchFamily="2" charset="2"/>
              </a:rPr>
              <a:t>and High Resistance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E3F4-62D7-8948-A5F4-65123FB45D4C}"/>
              </a:ext>
            </a:extLst>
          </p:cNvPr>
          <p:cNvSpPr txBox="1"/>
          <p:nvPr/>
        </p:nvSpPr>
        <p:spPr>
          <a:xfrm>
            <a:off x="3194416" y="378298"/>
            <a:ext cx="46541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Avoid feeling </a:t>
            </a:r>
          </a:p>
          <a:p>
            <a:r>
              <a:rPr lang="en-US" sz="2400" dirty="0"/>
              <a:t>the feelings </a:t>
            </a:r>
            <a:r>
              <a:rPr lang="en-US" sz="2400" dirty="0">
                <a:sym typeface="Wingdings" pitchFamily="2" charset="2"/>
              </a:rPr>
              <a:t> Low Resistance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294275-FD88-B74E-9B02-6F2CA61FABB0}"/>
              </a:ext>
            </a:extLst>
          </p:cNvPr>
          <p:cNvCxnSpPr>
            <a:cxnSpLocks/>
          </p:cNvCxnSpPr>
          <p:nvPr/>
        </p:nvCxnSpPr>
        <p:spPr>
          <a:xfrm flipV="1">
            <a:off x="2556575" y="1428028"/>
            <a:ext cx="1188967" cy="9576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C7CA9D-B313-0E4D-B3F0-55D31C292DF8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56575" y="2173849"/>
            <a:ext cx="1908587" cy="4609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8E9A01-A6AF-3543-859E-3757F9796139}"/>
              </a:ext>
            </a:extLst>
          </p:cNvPr>
          <p:cNvCxnSpPr>
            <a:cxnSpLocks/>
          </p:cNvCxnSpPr>
          <p:nvPr/>
        </p:nvCxnSpPr>
        <p:spPr>
          <a:xfrm>
            <a:off x="2556575" y="3248386"/>
            <a:ext cx="1253425" cy="62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0775E7-0D7B-7746-9D7F-DF264F2E06F1}"/>
              </a:ext>
            </a:extLst>
          </p:cNvPr>
          <p:cNvCxnSpPr>
            <a:cxnSpLocks/>
          </p:cNvCxnSpPr>
          <p:nvPr/>
        </p:nvCxnSpPr>
        <p:spPr>
          <a:xfrm>
            <a:off x="2556575" y="3664022"/>
            <a:ext cx="1188967" cy="13651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490E4A-E66C-6141-BE3F-5E34CE28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2025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CBC73-70C0-854E-8F23-131F1202F5CC}"/>
              </a:ext>
            </a:extLst>
          </p:cNvPr>
          <p:cNvSpPr txBox="1"/>
          <p:nvPr/>
        </p:nvSpPr>
        <p:spPr>
          <a:xfrm>
            <a:off x="1447800" y="2200023"/>
            <a:ext cx="5715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Unconscious rage, guilt about rage and grief cause symptoms, avoidance of closeness  and self destructiveness: defeats standard treatments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5DEC-7082-D540-A1DD-93D74C5D9F2A}"/>
              </a:ext>
            </a:extLst>
          </p:cNvPr>
          <p:cNvSpPr txBox="1"/>
          <p:nvPr/>
        </p:nvSpPr>
        <p:spPr>
          <a:xfrm>
            <a:off x="2438400" y="5334198"/>
            <a:ext cx="60163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direct somatic experience of these feelings, </a:t>
            </a:r>
          </a:p>
          <a:p>
            <a:r>
              <a:rPr lang="en-US" dirty="0"/>
              <a:t>especially Guilt, removes the symptoms, avoidance </a:t>
            </a:r>
          </a:p>
          <a:p>
            <a:r>
              <a:rPr lang="en-US" dirty="0"/>
              <a:t>of closeness and self destructive tendencies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24544-912C-0E44-B2C7-FEFF068F59CB}"/>
              </a:ext>
            </a:extLst>
          </p:cNvPr>
          <p:cNvSpPr txBox="1"/>
          <p:nvPr/>
        </p:nvSpPr>
        <p:spPr>
          <a:xfrm>
            <a:off x="1377863" y="3882419"/>
            <a:ext cx="66976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Focusing on the avoidance of feelings and closeness with </a:t>
            </a:r>
          </a:p>
          <a:p>
            <a:r>
              <a:rPr lang="en-US" dirty="0"/>
              <a:t>therapist activates these feelings, anxiety and defense: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allows direct detection of unconscious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94E08-0AF9-0448-97D7-A05B393735D7}"/>
              </a:ext>
            </a:extLst>
          </p:cNvPr>
          <p:cNvSpPr txBox="1"/>
          <p:nvPr/>
        </p:nvSpPr>
        <p:spPr>
          <a:xfrm>
            <a:off x="1377863" y="600472"/>
            <a:ext cx="67778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Interrupted attachments cause pain, rage and guilt about </a:t>
            </a:r>
          </a:p>
          <a:p>
            <a:r>
              <a:rPr lang="en-US" dirty="0"/>
              <a:t>rage toward attachment figures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if this happens early in life, the feelings are buried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074D9A-C5E6-7A41-A654-5D651CAA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483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3440-EA1E-7049-AAB2-51487B3D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Resistant Patient with Repression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841F-DA28-0D4D-B36A-E50DC395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925"/>
            <a:ext cx="6701154" cy="4347875"/>
          </a:xfrm>
        </p:spPr>
        <p:txBody>
          <a:bodyPr>
            <a:normAutofit/>
          </a:bodyPr>
          <a:lstStyle/>
          <a:p>
            <a:r>
              <a:rPr lang="en-US" sz="2400" dirty="0"/>
              <a:t>Go Flat instead of defending or feeling feelings</a:t>
            </a:r>
          </a:p>
          <a:p>
            <a:r>
              <a:rPr lang="en-US" sz="2400" dirty="0"/>
              <a:t>Anxiety to smooth muscle OR Motor Conversion OR Depression/fatigue</a:t>
            </a:r>
          </a:p>
          <a:p>
            <a:r>
              <a:rPr lang="en-US" sz="2400" dirty="0"/>
              <a:t>Tend to alternate between these</a:t>
            </a:r>
          </a:p>
          <a:p>
            <a:r>
              <a:rPr lang="en-US" sz="2400" dirty="0"/>
              <a:t>Lack ability to reflect on feelings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6C76-FE81-0B4D-A1C6-47347DC9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852811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178-EB12-294B-B9FD-966DC6D6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Repression case Chapter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9FCB-F4A3-674C-BBAA-F76292CB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Chronic depression</a:t>
            </a:r>
          </a:p>
          <a:p>
            <a:r>
              <a:rPr lang="en-US" sz="2400" dirty="0"/>
              <a:t>Irritable Bowel, Migraines</a:t>
            </a:r>
          </a:p>
          <a:p>
            <a:r>
              <a:rPr lang="en-US" sz="2400" dirty="0"/>
              <a:t>Weakness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Social Problems, long term disability, divorcing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session and some of 4</a:t>
            </a:r>
            <a:r>
              <a:rPr lang="en-US" sz="2400" baseline="30000" dirty="0"/>
              <a:t>th</a:t>
            </a:r>
            <a:r>
              <a:rPr lang="en-US" sz="2400" dirty="0"/>
              <a:t> session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4EE6-9128-9045-AAC5-8E2B2D65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767088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2209800" y="16129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2209800" y="52578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529037" y="4518341"/>
            <a:ext cx="182966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4889180" y="3822700"/>
            <a:ext cx="313912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Striated Muscle Anxiety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Isolation of Affect</a:t>
            </a: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 rot="20027836">
            <a:off x="2649538" y="2789859"/>
            <a:ext cx="46450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Threshold to Repression</a:t>
            </a:r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V="1">
            <a:off x="2209800" y="1612900"/>
            <a:ext cx="62484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63" y="5410200"/>
            <a:ext cx="15538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Severe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0763" y="5410200"/>
            <a:ext cx="15538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Moderate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0563" y="5410200"/>
            <a:ext cx="15538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Mild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Repression</a:t>
            </a:r>
          </a:p>
        </p:txBody>
      </p:sp>
      <p:cxnSp>
        <p:nvCxnSpPr>
          <p:cNvPr id="5" name="Straight Connector 4"/>
          <p:cNvCxnSpPr>
            <a:stCxn id="132099" idx="0"/>
          </p:cNvCxnSpPr>
          <p:nvPr/>
        </p:nvCxnSpPr>
        <p:spPr>
          <a:xfrm>
            <a:off x="2209800" y="1612900"/>
            <a:ext cx="6172200" cy="0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60400" y="956471"/>
            <a:ext cx="1437893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Feelings</a:t>
            </a:r>
          </a:p>
        </p:txBody>
      </p:sp>
      <p:sp>
        <p:nvSpPr>
          <p:cNvPr id="52236" name="TextBox 5"/>
          <p:cNvSpPr txBox="1">
            <a:spLocks noChangeArrowheads="1"/>
          </p:cNvSpPr>
          <p:nvPr/>
        </p:nvSpPr>
        <p:spPr bwMode="auto">
          <a:xfrm>
            <a:off x="2081213" y="1138238"/>
            <a:ext cx="5562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Threshold to experiencing impulse/feelings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DD5-E246-3744-908E-FE1D1E2D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925088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2209800" y="8509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2209800" y="4495800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84944" y="3702844"/>
            <a:ext cx="2028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Unconscious 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Anxiety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4800600" y="33528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Striated Muscle Anxiety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Isolation of Affect</a:t>
            </a: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 rot="19969461">
            <a:off x="2438400" y="1555750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Threshold to Repression</a:t>
            </a:r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V="1">
            <a:off x="2209800" y="1066800"/>
            <a:ext cx="5943600" cy="2832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46075" y="228600"/>
            <a:ext cx="1649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Feelings</a:t>
            </a:r>
          </a:p>
        </p:txBody>
      </p:sp>
      <p:sp>
        <p:nvSpPr>
          <p:cNvPr id="14" name="Freeform 13"/>
          <p:cNvSpPr/>
          <p:nvPr/>
        </p:nvSpPr>
        <p:spPr>
          <a:xfrm rot="20225146">
            <a:off x="2252663" y="2397125"/>
            <a:ext cx="6130925" cy="395288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029200"/>
            <a:ext cx="8001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/>
              </a:rPr>
              <a:t>1. Pressure to feelings or to defenses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2. Rise in complex transference feelings 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3. Intellectual recap to bring isolation of affect</a:t>
            </a:r>
          </a:p>
        </p:txBody>
      </p:sp>
      <p:sp>
        <p:nvSpPr>
          <p:cNvPr id="54282" name="TextBox 3"/>
          <p:cNvSpPr txBox="1">
            <a:spLocks noChangeArrowheads="1"/>
          </p:cNvSpPr>
          <p:nvPr/>
        </p:nvSpPr>
        <p:spPr bwMode="auto">
          <a:xfrm>
            <a:off x="2971800" y="3810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48006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4495800" y="2895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sp>
        <p:nvSpPr>
          <p:cNvPr id="54285" name="TextBox 20"/>
          <p:cNvSpPr txBox="1">
            <a:spLocks noChangeArrowheads="1"/>
          </p:cNvSpPr>
          <p:nvPr/>
        </p:nvSpPr>
        <p:spPr bwMode="auto">
          <a:xfrm>
            <a:off x="3657600" y="3276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54286" name="TextBox 21"/>
          <p:cNvSpPr txBox="1">
            <a:spLocks noChangeArrowheads="1"/>
          </p:cNvSpPr>
          <p:nvPr/>
        </p:nvSpPr>
        <p:spPr bwMode="auto">
          <a:xfrm>
            <a:off x="3276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sp>
        <p:nvSpPr>
          <p:cNvPr id="54287" name="TextBox 23"/>
          <p:cNvSpPr txBox="1">
            <a:spLocks noChangeArrowheads="1"/>
          </p:cNvSpPr>
          <p:nvPr/>
        </p:nvSpPr>
        <p:spPr bwMode="auto">
          <a:xfrm>
            <a:off x="41148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CDA83-2FD5-5D43-A04F-445119A7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41171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86550" y="3962400"/>
            <a:ext cx="2457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152454" y="5070475"/>
            <a:ext cx="819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Mild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21651" y="5105400"/>
            <a:ext cx="149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Moderate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84285" y="5105400"/>
            <a:ext cx="10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Severe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809750" y="2667000"/>
            <a:ext cx="72390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464627">
            <a:off x="3106738" y="29368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Threshold to Repression</a:t>
            </a:r>
          </a:p>
        </p:txBody>
      </p:sp>
      <p:sp>
        <p:nvSpPr>
          <p:cNvPr id="18" name="Freeform 17"/>
          <p:cNvSpPr/>
          <p:nvPr/>
        </p:nvSpPr>
        <p:spPr>
          <a:xfrm rot="20301923" flipH="1">
            <a:off x="5689600" y="3194050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3257550" y="3124200"/>
            <a:ext cx="57912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20464627">
            <a:off x="1560513" y="42322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Therapeutic window</a:t>
            </a:r>
          </a:p>
        </p:txBody>
      </p:sp>
      <p:sp>
        <p:nvSpPr>
          <p:cNvPr id="64525" name="TextBox 1"/>
          <p:cNvSpPr txBox="1">
            <a:spLocks noChangeArrowheads="1"/>
          </p:cNvSpPr>
          <p:nvPr/>
        </p:nvSpPr>
        <p:spPr bwMode="auto">
          <a:xfrm>
            <a:off x="5772150" y="3886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6" name="TextBox 20"/>
          <p:cNvSpPr txBox="1">
            <a:spLocks noChangeArrowheads="1"/>
          </p:cNvSpPr>
          <p:nvPr/>
        </p:nvSpPr>
        <p:spPr bwMode="auto">
          <a:xfrm>
            <a:off x="5924550" y="34290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27" name="TextBox 21"/>
          <p:cNvSpPr txBox="1">
            <a:spLocks noChangeArrowheads="1"/>
          </p:cNvSpPr>
          <p:nvPr/>
        </p:nvSpPr>
        <p:spPr bwMode="auto">
          <a:xfrm>
            <a:off x="5848350" y="37306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28" name="TextBox 22"/>
          <p:cNvSpPr txBox="1">
            <a:spLocks noChangeArrowheads="1"/>
          </p:cNvSpPr>
          <p:nvPr/>
        </p:nvSpPr>
        <p:spPr bwMode="auto">
          <a:xfrm>
            <a:off x="6610350" y="36576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9" name="TextBox 23"/>
          <p:cNvSpPr txBox="1">
            <a:spLocks noChangeArrowheads="1"/>
          </p:cNvSpPr>
          <p:nvPr/>
        </p:nvSpPr>
        <p:spPr bwMode="auto">
          <a:xfrm>
            <a:off x="6686550" y="3505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30" name="TextBox 24"/>
          <p:cNvSpPr txBox="1">
            <a:spLocks noChangeArrowheads="1"/>
          </p:cNvSpPr>
          <p:nvPr/>
        </p:nvSpPr>
        <p:spPr bwMode="auto">
          <a:xfrm>
            <a:off x="6610350" y="31972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31" name="TextBox 2"/>
          <p:cNvSpPr txBox="1">
            <a:spLocks noChangeArrowheads="1"/>
          </p:cNvSpPr>
          <p:nvPr/>
        </p:nvSpPr>
        <p:spPr bwMode="auto">
          <a:xfrm>
            <a:off x="2190750" y="1752600"/>
            <a:ext cx="1865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/>
              <a:t>Pressure</a:t>
            </a:r>
          </a:p>
          <a:p>
            <a:pPr>
              <a:buFontTx/>
              <a:buAutoNum type="arabicPeriod"/>
            </a:pPr>
            <a:r>
              <a:rPr lang="en-US" sz="2000"/>
              <a:t>Rise in CTF</a:t>
            </a:r>
          </a:p>
          <a:p>
            <a:pPr>
              <a:buFontTx/>
              <a:buAutoNum type="arabicPeriod"/>
            </a:pPr>
            <a:r>
              <a:rPr lang="en-US" sz="2000"/>
              <a:t>Recap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3719" y="3884612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2400" y="914400"/>
            <a:ext cx="1439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feelings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609B74-2E91-804C-9FBC-56524C56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750154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2173288" y="1676400"/>
            <a:ext cx="0" cy="4114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2173288" y="5791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-46038" y="4227513"/>
            <a:ext cx="2027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Unconscious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Anxiety</a:t>
            </a:r>
          </a:p>
        </p:txBody>
      </p:sp>
      <p:sp>
        <p:nvSpPr>
          <p:cNvPr id="152587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64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Feelings</a:t>
            </a:r>
          </a:p>
        </p:txBody>
      </p:sp>
      <p:sp>
        <p:nvSpPr>
          <p:cNvPr id="563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UTA RISES WITH CTF</a:t>
            </a:r>
          </a:p>
        </p:txBody>
      </p:sp>
      <p:sp>
        <p:nvSpPr>
          <p:cNvPr id="5" name="Freeform 4"/>
          <p:cNvSpPr/>
          <p:nvPr/>
        </p:nvSpPr>
        <p:spPr>
          <a:xfrm rot="20433199">
            <a:off x="2063750" y="3732213"/>
            <a:ext cx="6130925" cy="395287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73288" y="2514600"/>
            <a:ext cx="5791200" cy="251460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3" name="TextBox 17"/>
          <p:cNvSpPr txBox="1">
            <a:spLocks noChangeArrowheads="1"/>
          </p:cNvSpPr>
          <p:nvPr/>
        </p:nvSpPr>
        <p:spPr bwMode="auto">
          <a:xfrm rot="-1452265">
            <a:off x="5241925" y="2668588"/>
            <a:ext cx="1554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Threshold</a:t>
            </a:r>
          </a:p>
        </p:txBody>
      </p:sp>
      <p:sp>
        <p:nvSpPr>
          <p:cNvPr id="16" name="Freeform 15"/>
          <p:cNvSpPr/>
          <p:nvPr/>
        </p:nvSpPr>
        <p:spPr>
          <a:xfrm rot="20433199">
            <a:off x="2253123" y="3904908"/>
            <a:ext cx="6130925" cy="395287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889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CTF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1148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8E2AD-5780-8F45-800B-807758F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349519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1"/>
            <a:ext cx="8229600" cy="4581838"/>
          </a:xfrm>
        </p:spPr>
        <p:txBody>
          <a:bodyPr>
            <a:normAutofit/>
          </a:bodyPr>
          <a:lstStyle/>
          <a:p>
            <a:r>
              <a:rPr lang="en-US" sz="2000" dirty="0"/>
              <a:t>Love: rising warmth, urge to smile and embrace</a:t>
            </a:r>
          </a:p>
          <a:p>
            <a:r>
              <a:rPr lang="en-US" sz="2000" dirty="0"/>
              <a:t>Rage: rising heat/energy up chest to head then down arms: tension, anxiety and symptoms drop or stop</a:t>
            </a:r>
          </a:p>
          <a:p>
            <a:r>
              <a:rPr lang="en-US" sz="2000" dirty="0"/>
              <a:t>Guilt about rage: Hard solid waves, pain in upper chest. Feel as if, for example, have just murdered loved one.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Grief: tears, painful feeling in chest. Waves not as hard and distinct as guilt. Not as loud or painful.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657600"/>
            <a:ext cx="8534400" cy="435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12077"/>
            <a:ext cx="8153400" cy="526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9976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</a:rPr>
              <a:t>Somatic pathways of feeling: rage, guilt, grief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F3CE7-00F5-3E42-AA93-A97BF6F6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46564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B691F-FCEF-2546-BF09-02BD8FA5DE4B}"/>
              </a:ext>
            </a:extLst>
          </p:cNvPr>
          <p:cNvSpPr txBox="1"/>
          <p:nvPr/>
        </p:nvSpPr>
        <p:spPr>
          <a:xfrm>
            <a:off x="152400" y="2438400"/>
            <a:ext cx="23815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4 Response </a:t>
            </a:r>
          </a:p>
          <a:p>
            <a:r>
              <a:rPr lang="en-US" sz="2400" dirty="0"/>
              <a:t>Patterns from</a:t>
            </a:r>
          </a:p>
          <a:p>
            <a:r>
              <a:rPr lang="en-US" sz="2400" dirty="0" err="1"/>
              <a:t>psychodiagnosis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B25DD-FCF5-5E4F-BDC6-7EC8F66FA0BD}"/>
              </a:ext>
            </a:extLst>
          </p:cNvPr>
          <p:cNvSpPr txBox="1"/>
          <p:nvPr/>
        </p:nvSpPr>
        <p:spPr>
          <a:xfrm>
            <a:off x="3745542" y="5029200"/>
            <a:ext cx="5319085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confused, </a:t>
            </a:r>
          </a:p>
          <a:p>
            <a:r>
              <a:rPr lang="en-US" sz="2400" dirty="0"/>
              <a:t>lose senses and become afraid </a:t>
            </a:r>
            <a:r>
              <a:rPr lang="en-US" sz="2400" dirty="0">
                <a:sym typeface="Wingdings" pitchFamily="2" charset="2"/>
              </a:rPr>
              <a:t> </a:t>
            </a:r>
          </a:p>
          <a:p>
            <a:r>
              <a:rPr lang="en-US" sz="2400" dirty="0">
                <a:sym typeface="Wingdings" pitchFamily="2" charset="2"/>
              </a:rPr>
              <a:t>Fragile Character Structure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4E609-A443-CE45-A31B-E118D8CAEED2}"/>
              </a:ext>
            </a:extLst>
          </p:cNvPr>
          <p:cNvSpPr txBox="1"/>
          <p:nvPr/>
        </p:nvSpPr>
        <p:spPr>
          <a:xfrm>
            <a:off x="3832626" y="3086942"/>
            <a:ext cx="50978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tired, weak, </a:t>
            </a:r>
          </a:p>
          <a:p>
            <a:r>
              <a:rPr lang="en-US" sz="2400" dirty="0"/>
              <a:t>depressed </a:t>
            </a:r>
          </a:p>
          <a:p>
            <a:r>
              <a:rPr lang="en-US" sz="2400" dirty="0"/>
              <a:t>or sick in body </a:t>
            </a:r>
            <a:r>
              <a:rPr lang="en-US" sz="2400" dirty="0">
                <a:sym typeface="Wingdings" pitchFamily="2" charset="2"/>
              </a:rPr>
              <a:t> High Resistance </a:t>
            </a:r>
          </a:p>
          <a:p>
            <a:r>
              <a:rPr lang="en-US" sz="2400" dirty="0">
                <a:sym typeface="Wingdings" pitchFamily="2" charset="2"/>
              </a:rPr>
              <a:t>			with Repression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0F5-9E51-0247-A7C8-9E3056A4BF48}"/>
              </a:ext>
            </a:extLst>
          </p:cNvPr>
          <p:cNvSpPr txBox="1"/>
          <p:nvPr/>
        </p:nvSpPr>
        <p:spPr>
          <a:xfrm>
            <a:off x="4465162" y="1573684"/>
            <a:ext cx="41817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Become tense and </a:t>
            </a:r>
          </a:p>
          <a:p>
            <a:r>
              <a:rPr lang="en-US" sz="2400" dirty="0"/>
              <a:t>avoid You! </a:t>
            </a:r>
            <a:r>
              <a:rPr lang="en-US" sz="2400" dirty="0">
                <a:sym typeface="Wingdings" pitchFamily="2" charset="2"/>
              </a:rPr>
              <a:t> Moderate and </a:t>
            </a:r>
          </a:p>
          <a:p>
            <a:r>
              <a:rPr lang="en-US" sz="2400" dirty="0">
                <a:sym typeface="Wingdings" pitchFamily="2" charset="2"/>
              </a:rPr>
              <a:t>		High Resistance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E3F4-62D7-8948-A5F4-65123FB45D4C}"/>
              </a:ext>
            </a:extLst>
          </p:cNvPr>
          <p:cNvSpPr txBox="1"/>
          <p:nvPr/>
        </p:nvSpPr>
        <p:spPr>
          <a:xfrm>
            <a:off x="3194417" y="378298"/>
            <a:ext cx="43885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Avoid feeling </a:t>
            </a:r>
          </a:p>
          <a:p>
            <a:r>
              <a:rPr lang="en-US" sz="2400" dirty="0"/>
              <a:t>the feelings </a:t>
            </a:r>
            <a:r>
              <a:rPr lang="en-US" sz="2400" dirty="0">
                <a:sym typeface="Wingdings" pitchFamily="2" charset="2"/>
              </a:rPr>
              <a:t> Low Resistance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294275-FD88-B74E-9B02-6F2CA61FABB0}"/>
              </a:ext>
            </a:extLst>
          </p:cNvPr>
          <p:cNvCxnSpPr>
            <a:cxnSpLocks/>
          </p:cNvCxnSpPr>
          <p:nvPr/>
        </p:nvCxnSpPr>
        <p:spPr>
          <a:xfrm flipV="1">
            <a:off x="2556575" y="1428028"/>
            <a:ext cx="1188967" cy="9576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C7CA9D-B313-0E4D-B3F0-55D31C292DF8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56575" y="2173849"/>
            <a:ext cx="1908587" cy="4609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8E9A01-A6AF-3543-859E-3757F9796139}"/>
              </a:ext>
            </a:extLst>
          </p:cNvPr>
          <p:cNvCxnSpPr>
            <a:cxnSpLocks/>
          </p:cNvCxnSpPr>
          <p:nvPr/>
        </p:nvCxnSpPr>
        <p:spPr>
          <a:xfrm>
            <a:off x="2556575" y="3248386"/>
            <a:ext cx="1253425" cy="6233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0775E7-0D7B-7746-9D7F-DF264F2E06F1}"/>
              </a:ext>
            </a:extLst>
          </p:cNvPr>
          <p:cNvCxnSpPr>
            <a:cxnSpLocks/>
          </p:cNvCxnSpPr>
          <p:nvPr/>
        </p:nvCxnSpPr>
        <p:spPr>
          <a:xfrm>
            <a:off x="2556575" y="3664022"/>
            <a:ext cx="1188967" cy="13651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EFC7C-0F17-7A48-83D1-E570FFC3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0693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Fragile Character Structure Patients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Early neglect, abuse, invalidation</a:t>
            </a:r>
          </a:p>
          <a:p>
            <a:r>
              <a:rPr lang="en-US" sz="2400" dirty="0">
                <a:cs typeface="Calibri"/>
              </a:rPr>
              <a:t>Absence of parental figure with anxiety tolerance: usually fragile parents project on child</a:t>
            </a:r>
          </a:p>
          <a:p>
            <a:r>
              <a:rPr lang="en-US" sz="2400" dirty="0">
                <a:cs typeface="Calibri"/>
              </a:rPr>
              <a:t>Cognitive-perceptual disruption at some level of rise in anxiety</a:t>
            </a:r>
          </a:p>
          <a:p>
            <a:r>
              <a:rPr lang="en-US" sz="2400" dirty="0">
                <a:cs typeface="Calibri"/>
              </a:rPr>
              <a:t>Projection, splitting, projective identification</a:t>
            </a:r>
          </a:p>
          <a:p>
            <a:r>
              <a:rPr lang="en-US" sz="2400" dirty="0">
                <a:cs typeface="Calibri"/>
              </a:rPr>
              <a:t>Need capacity building</a:t>
            </a:r>
          </a:p>
          <a:p>
            <a:pPr lvl="1"/>
            <a:r>
              <a:rPr lang="en-US" sz="2400" dirty="0">
                <a:cs typeface="Calibri"/>
              </a:rPr>
              <a:t>Anxiety to striated/voluntary muscle</a:t>
            </a:r>
          </a:p>
          <a:p>
            <a:pPr lvl="1"/>
            <a:r>
              <a:rPr lang="en-US" sz="2400" dirty="0">
                <a:cs typeface="Calibri"/>
              </a:rPr>
              <a:t>Defense to self reflection on feelings/isolation of affect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842CB-B5CE-9748-8C17-15E91491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569328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9517" y="1990725"/>
            <a:ext cx="1243354" cy="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WEAK</a:t>
            </a:r>
          </a:p>
          <a:p>
            <a:pPr algn="ctr"/>
            <a:r>
              <a:rPr lang="en-US" sz="2800">
                <a:latin typeface="Utah" pitchFamily="34" charset="0"/>
              </a:rPr>
              <a:t>BOND</a:t>
            </a:r>
            <a:endParaRPr lang="en-US" sz="2800" dirty="0">
              <a:latin typeface="Utah" pitchFamily="34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 rot="1800000">
            <a:off x="1265238" y="2217738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Trauma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504072" y="3028950"/>
            <a:ext cx="99736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Utah" pitchFamily="34" charset="0"/>
              </a:rPr>
              <a:t>PAIN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705225" y="3930650"/>
            <a:ext cx="2620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Utah" pitchFamily="34" charset="0"/>
              </a:rPr>
              <a:t>Rage, Guilt</a:t>
            </a:r>
          </a:p>
          <a:p>
            <a:pPr algn="ctr"/>
            <a:r>
              <a:rPr lang="en-US" sz="2800">
                <a:latin typeface="Utah" pitchFamily="34" charset="0"/>
              </a:rPr>
              <a:t>about the Rage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6477000" y="5257800"/>
            <a:ext cx="248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Utah" pitchFamily="34" charset="0"/>
              </a:rPr>
              <a:t>Self-destruct</a:t>
            </a:r>
          </a:p>
          <a:p>
            <a:pPr algn="ctr"/>
            <a:r>
              <a:rPr lang="en-US" sz="3200">
                <a:latin typeface="Utah" pitchFamily="34" charset="0"/>
              </a:rPr>
              <a:t>Symptoms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1341438" y="2698750"/>
            <a:ext cx="798512" cy="509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092450" y="3600450"/>
            <a:ext cx="646113" cy="3730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6170613" y="4752975"/>
            <a:ext cx="714375" cy="4762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-53975" y="2979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33131" name="Picture 11" descr="0061-0502-2507-4936_T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325563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-52388" y="29638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1588" y="2781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33136" name="Picture 16" descr="draft_lens2306692module12770636photo_1227683423small_out_of_contro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084388"/>
            <a:ext cx="13716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7" name="Picture 17" descr="DeppressedChild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295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 descr="100042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2209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341290-6F1D-F846-B61A-8998103C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3721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D-ISTDP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93467"/>
              </p:ext>
            </p:extLst>
          </p:nvPr>
        </p:nvGraphicFramePr>
        <p:xfrm>
          <a:off x="228601" y="1524000"/>
          <a:ext cx="8686797" cy="44323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Case Reports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Case 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Series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RCT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Meta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analysis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Anxiety Disorders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Depression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Personality Disorder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Somatoform Disorders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Dissociative Disorders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Psychotic Disorders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Bipolar Disorder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Verdana"/>
                        </a:rPr>
                        <a:t>Eating Disorders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Substance Use 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Dis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Dementia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8827-E80F-4A40-AEFC-71E57BCD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13410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3352800"/>
            <a:ext cx="291759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Projection: Afraid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4953000"/>
            <a:ext cx="30887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Repression: Flat, weak, depressed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838200"/>
            <a:ext cx="2590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Cognitive Perceptual Disruption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2743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Self attack or seek</a:t>
            </a:r>
          </a:p>
          <a:p>
            <a:r>
              <a:rPr lang="en-US" sz="3200" dirty="0"/>
              <a:t>punishment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500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Rapidly Rotating Fronts</a:t>
            </a:r>
          </a:p>
        </p:txBody>
      </p:sp>
      <p:sp>
        <p:nvSpPr>
          <p:cNvPr id="2" name="Quad Arrow 1"/>
          <p:cNvSpPr/>
          <p:nvPr/>
        </p:nvSpPr>
        <p:spPr bwMode="auto">
          <a:xfrm>
            <a:off x="2971800" y="2590800"/>
            <a:ext cx="2819400" cy="2282952"/>
          </a:xfrm>
          <a:prstGeom prst="quadArrow">
            <a:avLst>
              <a:gd name="adj1" fmla="val 11847"/>
              <a:gd name="adj2" fmla="val 11847"/>
              <a:gd name="adj3" fmla="val 225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2629010">
            <a:off x="5746430" y="1979560"/>
            <a:ext cx="2438400" cy="596364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2629010">
            <a:off x="983588" y="5338064"/>
            <a:ext cx="2438400" cy="560663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 rot="18709591">
            <a:off x="6071297" y="5284747"/>
            <a:ext cx="2438400" cy="614735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8254748">
            <a:off x="1152087" y="1644222"/>
            <a:ext cx="2438400" cy="650775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1B8F47-CD08-644C-9A07-8F802582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285117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90600" y="1524000"/>
            <a:ext cx="563880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71600" y="2514600"/>
            <a:ext cx="69342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060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90600" y="5105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756609">
            <a:off x="1584325" y="2724150"/>
            <a:ext cx="3163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Projective Identification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Projection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471092">
            <a:off x="4121150" y="2651125"/>
            <a:ext cx="2770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Cognitive Perceptual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Disruption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805513">
            <a:off x="5219700" y="3279775"/>
            <a:ext cx="218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Repression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Smooth Muscle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28800" y="3657600"/>
            <a:ext cx="7010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4150" y="4198938"/>
            <a:ext cx="2457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97675" y="5070475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Mild 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16313" y="5105400"/>
            <a:ext cx="2432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Moderate 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2150" y="5105400"/>
            <a:ext cx="1938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Severe Fragile</a:t>
            </a:r>
          </a:p>
          <a:p>
            <a:pPr algn="ctr">
              <a:defRPr/>
            </a:pPr>
            <a:r>
              <a:rPr lang="en-US" sz="2400">
                <a:latin typeface="Calibri"/>
              </a:rPr>
              <a:t>Borderline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768CBB-1395-3C46-8D83-81561FFB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634586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building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752600"/>
            <a:ext cx="7010400" cy="4158622"/>
          </a:xfrm>
        </p:spPr>
        <p:txBody>
          <a:bodyPr>
            <a:normAutofit/>
          </a:bodyPr>
          <a:lstStyle/>
          <a:p>
            <a:r>
              <a:rPr lang="en-US" sz="2800" dirty="0"/>
              <a:t>Psychic integration</a:t>
            </a:r>
          </a:p>
          <a:p>
            <a:r>
              <a:rPr lang="en-US" sz="2800" dirty="0"/>
              <a:t>Graded format</a:t>
            </a:r>
          </a:p>
          <a:p>
            <a:r>
              <a:rPr lang="en-US" sz="2800" dirty="0"/>
              <a:t>Anxiety tolerance</a:t>
            </a:r>
          </a:p>
          <a:p>
            <a:r>
              <a:rPr lang="en-US" sz="2800" dirty="0"/>
              <a:t>Voluntary muscle anxiety and reflective capacity</a:t>
            </a:r>
          </a:p>
          <a:p>
            <a:r>
              <a:rPr lang="en-US" sz="2800" dirty="0"/>
              <a:t>Start to mobilize the UTA</a:t>
            </a:r>
          </a:p>
          <a:p>
            <a:r>
              <a:rPr lang="en-US" sz="2800" dirty="0"/>
              <a:t>Maybe few sessions to 25 sessions or more depending on level of fragility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CB0A6-768F-AD4B-9CF4-1E6087F9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16946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2209800" y="8509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2209800" y="4495800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3200" dirty="0">
              <a:latin typeface="Calibri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84138" y="3657600"/>
            <a:ext cx="2028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Unconscious 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Anxiety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4800600" y="33528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Striated Muscle Anxiety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Isolation of Affect</a:t>
            </a: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 rot="19969461">
            <a:off x="2438400" y="1555750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Threshold to CPD or primitive defenses</a:t>
            </a:r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V="1">
            <a:off x="2209800" y="1066800"/>
            <a:ext cx="5943600" cy="2832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46075" y="228600"/>
            <a:ext cx="1649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Feelings</a:t>
            </a:r>
          </a:p>
        </p:txBody>
      </p:sp>
      <p:sp>
        <p:nvSpPr>
          <p:cNvPr id="14" name="Freeform 13"/>
          <p:cNvSpPr/>
          <p:nvPr/>
        </p:nvSpPr>
        <p:spPr>
          <a:xfrm rot="20225146">
            <a:off x="2252663" y="2397125"/>
            <a:ext cx="6130925" cy="395288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029200"/>
            <a:ext cx="8001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/>
              </a:rPr>
              <a:t>1. Pressure to feelings or to defenses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2. Rise in complex transference feelings and anxiety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3. Intellectual recap to bring isolation of affect</a:t>
            </a:r>
          </a:p>
        </p:txBody>
      </p:sp>
      <p:sp>
        <p:nvSpPr>
          <p:cNvPr id="54282" name="TextBox 3"/>
          <p:cNvSpPr txBox="1">
            <a:spLocks noChangeArrowheads="1"/>
          </p:cNvSpPr>
          <p:nvPr/>
        </p:nvSpPr>
        <p:spPr bwMode="auto">
          <a:xfrm>
            <a:off x="2971800" y="3810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48006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4495800" y="2895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sp>
        <p:nvSpPr>
          <p:cNvPr id="54285" name="TextBox 20"/>
          <p:cNvSpPr txBox="1">
            <a:spLocks noChangeArrowheads="1"/>
          </p:cNvSpPr>
          <p:nvPr/>
        </p:nvSpPr>
        <p:spPr bwMode="auto">
          <a:xfrm>
            <a:off x="3657600" y="3276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54286" name="TextBox 21"/>
          <p:cNvSpPr txBox="1">
            <a:spLocks noChangeArrowheads="1"/>
          </p:cNvSpPr>
          <p:nvPr/>
        </p:nvSpPr>
        <p:spPr bwMode="auto">
          <a:xfrm>
            <a:off x="3276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sp>
        <p:nvSpPr>
          <p:cNvPr id="54287" name="TextBox 23"/>
          <p:cNvSpPr txBox="1">
            <a:spLocks noChangeArrowheads="1"/>
          </p:cNvSpPr>
          <p:nvPr/>
        </p:nvSpPr>
        <p:spPr bwMode="auto">
          <a:xfrm>
            <a:off x="41148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C632E-D454-AA4C-B31C-02EC5A02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094205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86550" y="3962400"/>
            <a:ext cx="2457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5613" y="5070475"/>
            <a:ext cx="9731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Mild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49825" y="5105400"/>
            <a:ext cx="1436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Moderate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14488" y="5105400"/>
            <a:ext cx="196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Severe fragile,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borderline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809750" y="2667000"/>
            <a:ext cx="72390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464627">
            <a:off x="3106738" y="29368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Threshold to CPD or primitive defenses</a:t>
            </a:r>
          </a:p>
        </p:txBody>
      </p:sp>
      <p:sp>
        <p:nvSpPr>
          <p:cNvPr id="18" name="Freeform 17"/>
          <p:cNvSpPr/>
          <p:nvPr/>
        </p:nvSpPr>
        <p:spPr>
          <a:xfrm rot="20301923" flipH="1">
            <a:off x="5689600" y="3194050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3257550" y="3124200"/>
            <a:ext cx="57912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20464627">
            <a:off x="1560513" y="42322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Therapeutic window</a:t>
            </a:r>
          </a:p>
        </p:txBody>
      </p:sp>
      <p:sp>
        <p:nvSpPr>
          <p:cNvPr id="64525" name="TextBox 1"/>
          <p:cNvSpPr txBox="1">
            <a:spLocks noChangeArrowheads="1"/>
          </p:cNvSpPr>
          <p:nvPr/>
        </p:nvSpPr>
        <p:spPr bwMode="auto">
          <a:xfrm>
            <a:off x="5772150" y="3886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6" name="TextBox 20"/>
          <p:cNvSpPr txBox="1">
            <a:spLocks noChangeArrowheads="1"/>
          </p:cNvSpPr>
          <p:nvPr/>
        </p:nvSpPr>
        <p:spPr bwMode="auto">
          <a:xfrm>
            <a:off x="5924550" y="34290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27" name="TextBox 21"/>
          <p:cNvSpPr txBox="1">
            <a:spLocks noChangeArrowheads="1"/>
          </p:cNvSpPr>
          <p:nvPr/>
        </p:nvSpPr>
        <p:spPr bwMode="auto">
          <a:xfrm>
            <a:off x="5848350" y="37306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28" name="TextBox 22"/>
          <p:cNvSpPr txBox="1">
            <a:spLocks noChangeArrowheads="1"/>
          </p:cNvSpPr>
          <p:nvPr/>
        </p:nvSpPr>
        <p:spPr bwMode="auto">
          <a:xfrm>
            <a:off x="6610350" y="36576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9" name="TextBox 23"/>
          <p:cNvSpPr txBox="1">
            <a:spLocks noChangeArrowheads="1"/>
          </p:cNvSpPr>
          <p:nvPr/>
        </p:nvSpPr>
        <p:spPr bwMode="auto">
          <a:xfrm>
            <a:off x="6686550" y="3505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30" name="TextBox 24"/>
          <p:cNvSpPr txBox="1">
            <a:spLocks noChangeArrowheads="1"/>
          </p:cNvSpPr>
          <p:nvPr/>
        </p:nvSpPr>
        <p:spPr bwMode="auto">
          <a:xfrm>
            <a:off x="6610350" y="31972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31" name="TextBox 2"/>
          <p:cNvSpPr txBox="1">
            <a:spLocks noChangeArrowheads="1"/>
          </p:cNvSpPr>
          <p:nvPr/>
        </p:nvSpPr>
        <p:spPr bwMode="auto">
          <a:xfrm>
            <a:off x="2190750" y="1752600"/>
            <a:ext cx="1865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/>
              <a:t>Pressure</a:t>
            </a:r>
          </a:p>
          <a:p>
            <a:pPr>
              <a:buFontTx/>
              <a:buAutoNum type="arabicPeriod"/>
            </a:pPr>
            <a:r>
              <a:rPr lang="en-US" sz="2000"/>
              <a:t>Rise in CTF</a:t>
            </a:r>
          </a:p>
          <a:p>
            <a:pPr>
              <a:buFontTx/>
              <a:buAutoNum type="arabicPeriod"/>
            </a:pPr>
            <a:r>
              <a:rPr lang="en-US" sz="2000"/>
              <a:t>Recap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2700" y="3886200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2400" y="914400"/>
            <a:ext cx="1439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feelings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087DBA-FE05-6540-86CB-5B686D4C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326125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2173288" y="1676400"/>
            <a:ext cx="0" cy="4114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2173288" y="5791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-46038" y="4227513"/>
            <a:ext cx="2027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Unconscious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Anxiety</a:t>
            </a:r>
          </a:p>
        </p:txBody>
      </p:sp>
      <p:sp>
        <p:nvSpPr>
          <p:cNvPr id="152587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64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Feelings</a:t>
            </a:r>
          </a:p>
        </p:txBody>
      </p:sp>
      <p:sp>
        <p:nvSpPr>
          <p:cNvPr id="563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UTA RISES WITH CTF</a:t>
            </a:r>
          </a:p>
        </p:txBody>
      </p:sp>
      <p:sp>
        <p:nvSpPr>
          <p:cNvPr id="5" name="Freeform 4"/>
          <p:cNvSpPr/>
          <p:nvPr/>
        </p:nvSpPr>
        <p:spPr>
          <a:xfrm rot="20433199">
            <a:off x="2063750" y="3732213"/>
            <a:ext cx="6130925" cy="395287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73288" y="2514600"/>
            <a:ext cx="5791200" cy="251460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3" name="TextBox 17"/>
          <p:cNvSpPr txBox="1">
            <a:spLocks noChangeArrowheads="1"/>
          </p:cNvSpPr>
          <p:nvPr/>
        </p:nvSpPr>
        <p:spPr bwMode="auto">
          <a:xfrm rot="-1452265">
            <a:off x="5241925" y="2668588"/>
            <a:ext cx="1554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Threshold</a:t>
            </a:r>
          </a:p>
        </p:txBody>
      </p:sp>
      <p:sp>
        <p:nvSpPr>
          <p:cNvPr id="16" name="Freeform 15"/>
          <p:cNvSpPr/>
          <p:nvPr/>
        </p:nvSpPr>
        <p:spPr>
          <a:xfrm rot="20433199">
            <a:off x="2253123" y="3904908"/>
            <a:ext cx="6130925" cy="395287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889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CTF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1148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24078-03F6-A84E-9DFB-7D59C0E6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1896112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2173288" y="1676400"/>
            <a:ext cx="0" cy="4114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2173288" y="5791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-46038" y="4227513"/>
            <a:ext cx="2027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Unconscious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Anxiety</a:t>
            </a:r>
          </a:p>
        </p:txBody>
      </p:sp>
      <p:sp>
        <p:nvSpPr>
          <p:cNvPr id="152582" name="Text Box 7"/>
          <p:cNvSpPr txBox="1">
            <a:spLocks noChangeArrowheads="1"/>
          </p:cNvSpPr>
          <p:nvPr/>
        </p:nvSpPr>
        <p:spPr bwMode="auto">
          <a:xfrm>
            <a:off x="6211888" y="1752600"/>
            <a:ext cx="3413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Calibri"/>
              </a:rPr>
              <a:t>3</a:t>
            </a:r>
          </a:p>
        </p:txBody>
      </p:sp>
      <p:sp>
        <p:nvSpPr>
          <p:cNvPr id="152583" name="Text Box 8"/>
          <p:cNvSpPr txBox="1">
            <a:spLocks noChangeArrowheads="1"/>
          </p:cNvSpPr>
          <p:nvPr/>
        </p:nvSpPr>
        <p:spPr bwMode="auto">
          <a:xfrm>
            <a:off x="7848600" y="4267200"/>
            <a:ext cx="341313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Calibri"/>
              </a:rPr>
              <a:t>2</a:t>
            </a:r>
          </a:p>
        </p:txBody>
      </p:sp>
      <p:sp>
        <p:nvSpPr>
          <p:cNvPr id="152585" name="Text Box 10"/>
          <p:cNvSpPr txBox="1">
            <a:spLocks noChangeArrowheads="1"/>
          </p:cNvSpPr>
          <p:nvPr/>
        </p:nvSpPr>
        <p:spPr bwMode="auto">
          <a:xfrm>
            <a:off x="7772400" y="2438400"/>
            <a:ext cx="3413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alibri"/>
              </a:rPr>
              <a:t>1</a:t>
            </a:r>
          </a:p>
        </p:txBody>
      </p:sp>
      <p:sp>
        <p:nvSpPr>
          <p:cNvPr id="152587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64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Feelings</a:t>
            </a:r>
          </a:p>
        </p:txBody>
      </p:sp>
      <p:sp>
        <p:nvSpPr>
          <p:cNvPr id="563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 rot="20433199">
            <a:off x="2063750" y="3732213"/>
            <a:ext cx="6130925" cy="395287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73288" y="4724400"/>
            <a:ext cx="5943600" cy="454025"/>
          </a:xfrm>
          <a:custGeom>
            <a:avLst/>
            <a:gdLst>
              <a:gd name="connsiteX0" fmla="*/ 0 w 5969000"/>
              <a:gd name="connsiteY0" fmla="*/ 395239 h 453864"/>
              <a:gd name="connsiteX1" fmla="*/ 973667 w 5969000"/>
              <a:gd name="connsiteY1" fmla="*/ 437572 h 453864"/>
              <a:gd name="connsiteX2" fmla="*/ 1693333 w 5969000"/>
              <a:gd name="connsiteY2" fmla="*/ 155350 h 453864"/>
              <a:gd name="connsiteX3" fmla="*/ 2582333 w 5969000"/>
              <a:gd name="connsiteY3" fmla="*/ 437572 h 453864"/>
              <a:gd name="connsiteX4" fmla="*/ 3189111 w 5969000"/>
              <a:gd name="connsiteY4" fmla="*/ 141239 h 453864"/>
              <a:gd name="connsiteX5" fmla="*/ 3866445 w 5969000"/>
              <a:gd name="connsiteY5" fmla="*/ 324684 h 453864"/>
              <a:gd name="connsiteX6" fmla="*/ 4543778 w 5969000"/>
              <a:gd name="connsiteY6" fmla="*/ 128 h 453864"/>
              <a:gd name="connsiteX7" fmla="*/ 5277556 w 5969000"/>
              <a:gd name="connsiteY7" fmla="*/ 282350 h 453864"/>
              <a:gd name="connsiteX8" fmla="*/ 5969000 w 5969000"/>
              <a:gd name="connsiteY8" fmla="*/ 14239 h 45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000" h="453864">
                <a:moveTo>
                  <a:pt x="0" y="395239"/>
                </a:moveTo>
                <a:cubicBezTo>
                  <a:pt x="345722" y="436396"/>
                  <a:pt x="691445" y="477553"/>
                  <a:pt x="973667" y="437572"/>
                </a:cubicBezTo>
                <a:cubicBezTo>
                  <a:pt x="1255889" y="397591"/>
                  <a:pt x="1425222" y="155350"/>
                  <a:pt x="1693333" y="155350"/>
                </a:cubicBezTo>
                <a:cubicBezTo>
                  <a:pt x="1961444" y="155350"/>
                  <a:pt x="2333037" y="439924"/>
                  <a:pt x="2582333" y="437572"/>
                </a:cubicBezTo>
                <a:cubicBezTo>
                  <a:pt x="2831629" y="435220"/>
                  <a:pt x="2975092" y="160054"/>
                  <a:pt x="3189111" y="141239"/>
                </a:cubicBezTo>
                <a:cubicBezTo>
                  <a:pt x="3403130" y="122424"/>
                  <a:pt x="3640667" y="348202"/>
                  <a:pt x="3866445" y="324684"/>
                </a:cubicBezTo>
                <a:cubicBezTo>
                  <a:pt x="4092223" y="301165"/>
                  <a:pt x="4308593" y="7184"/>
                  <a:pt x="4543778" y="128"/>
                </a:cubicBezTo>
                <a:cubicBezTo>
                  <a:pt x="4778963" y="-6928"/>
                  <a:pt x="5040019" y="279998"/>
                  <a:pt x="5277556" y="282350"/>
                </a:cubicBezTo>
                <a:cubicBezTo>
                  <a:pt x="5515093" y="284702"/>
                  <a:pt x="5969000" y="14239"/>
                  <a:pt x="5969000" y="14239"/>
                </a:cubicBezTo>
              </a:path>
            </a:pathLst>
          </a:custGeom>
          <a:ln w="38100" cmpd="sng">
            <a:solidFill>
              <a:srgbClr val="00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73288" y="2286000"/>
            <a:ext cx="5791200" cy="251460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 rot="9568300">
            <a:off x="1979613" y="2556293"/>
            <a:ext cx="5224462" cy="1138237"/>
          </a:xfrm>
          <a:custGeom>
            <a:avLst/>
            <a:gdLst>
              <a:gd name="connsiteX0" fmla="*/ 0 w 5224385"/>
              <a:gd name="connsiteY0" fmla="*/ 178173 h 1138236"/>
              <a:gd name="connsiteX1" fmla="*/ 1241778 w 5224385"/>
              <a:gd name="connsiteY1" fmla="*/ 1137728 h 1138236"/>
              <a:gd name="connsiteX2" fmla="*/ 2469445 w 5224385"/>
              <a:gd name="connsiteY2" fmla="*/ 319284 h 1138236"/>
              <a:gd name="connsiteX3" fmla="*/ 3372556 w 5224385"/>
              <a:gd name="connsiteY3" fmla="*/ 883728 h 1138236"/>
              <a:gd name="connsiteX4" fmla="*/ 4501445 w 5224385"/>
              <a:gd name="connsiteY4" fmla="*/ 8839 h 1138236"/>
              <a:gd name="connsiteX5" fmla="*/ 5164667 w 5224385"/>
              <a:gd name="connsiteY5" fmla="*/ 432173 h 1138236"/>
              <a:gd name="connsiteX6" fmla="*/ 5192889 w 5224385"/>
              <a:gd name="connsiteY6" fmla="*/ 432173 h 113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4385" h="1138236">
                <a:moveTo>
                  <a:pt x="0" y="178173"/>
                </a:moveTo>
                <a:cubicBezTo>
                  <a:pt x="415102" y="646191"/>
                  <a:pt x="830204" y="1114210"/>
                  <a:pt x="1241778" y="1137728"/>
                </a:cubicBezTo>
                <a:cubicBezTo>
                  <a:pt x="1653352" y="1161247"/>
                  <a:pt x="2114315" y="361617"/>
                  <a:pt x="2469445" y="319284"/>
                </a:cubicBezTo>
                <a:cubicBezTo>
                  <a:pt x="2824575" y="276951"/>
                  <a:pt x="3033889" y="935469"/>
                  <a:pt x="3372556" y="883728"/>
                </a:cubicBezTo>
                <a:cubicBezTo>
                  <a:pt x="3711223" y="831987"/>
                  <a:pt x="4202760" y="84098"/>
                  <a:pt x="4501445" y="8839"/>
                </a:cubicBezTo>
                <a:cubicBezTo>
                  <a:pt x="4800130" y="-66420"/>
                  <a:pt x="5049426" y="361617"/>
                  <a:pt x="5164667" y="432173"/>
                </a:cubicBezTo>
                <a:cubicBezTo>
                  <a:pt x="5279908" y="502729"/>
                  <a:pt x="5192889" y="432173"/>
                  <a:pt x="5192889" y="432173"/>
                </a:cubicBezTo>
              </a:path>
            </a:pathLst>
          </a:cu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33" name="TextBox 17"/>
          <p:cNvSpPr txBox="1">
            <a:spLocks noChangeArrowheads="1"/>
          </p:cNvSpPr>
          <p:nvPr/>
        </p:nvSpPr>
        <p:spPr bwMode="auto">
          <a:xfrm rot="-1452265">
            <a:off x="5241925" y="2668588"/>
            <a:ext cx="155416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Threshold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A2A7A0-2A6B-B644-80D7-9322EBA9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4151672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Therapist activity with FCS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10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Non judgmental stance</a:t>
            </a:r>
          </a:p>
          <a:p>
            <a:r>
              <a:rPr lang="en-US" sz="2800" dirty="0"/>
              <a:t>Focus</a:t>
            </a:r>
          </a:p>
          <a:p>
            <a:r>
              <a:rPr lang="en-US" sz="2800" dirty="0"/>
              <a:t>Press or brace</a:t>
            </a:r>
          </a:p>
          <a:p>
            <a:r>
              <a:rPr lang="en-US" sz="2800" dirty="0"/>
              <a:t>Clarify phenomena</a:t>
            </a:r>
          </a:p>
          <a:p>
            <a:r>
              <a:rPr lang="en-US" sz="2800" dirty="0"/>
              <a:t>Recap</a:t>
            </a:r>
          </a:p>
          <a:p>
            <a:r>
              <a:rPr lang="en-US" sz="2800" dirty="0"/>
              <a:t>Reduce anxiety</a:t>
            </a:r>
          </a:p>
          <a:p>
            <a:r>
              <a:rPr lang="en-US" sz="2800" dirty="0"/>
              <a:t>Engage partner to monitor and examine</a:t>
            </a:r>
          </a:p>
          <a:p>
            <a:r>
              <a:rPr lang="en-US" sz="2800" dirty="0"/>
              <a:t>Stay out of shoes: deal with projections</a:t>
            </a:r>
          </a:p>
          <a:p>
            <a:r>
              <a:rPr lang="en-US" sz="2800" dirty="0"/>
              <a:t>Monitor front, rise, anxiety pathways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933366" y="3609767"/>
            <a:ext cx="569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SELF REFLECT ON BODY AND FEELINGS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1248F-5335-924B-890C-2727D892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23142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90600" y="1524000"/>
            <a:ext cx="563880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71600" y="2514600"/>
            <a:ext cx="69342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060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90600" y="5105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756609">
            <a:off x="1584325" y="2724150"/>
            <a:ext cx="3163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Projective Identification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Projection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471092">
            <a:off x="4121150" y="2651125"/>
            <a:ext cx="2770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Cognitive Perceptual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Disruption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805513">
            <a:off x="5219700" y="3279775"/>
            <a:ext cx="218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Repression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Smooth Muscle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28800" y="3657600"/>
            <a:ext cx="7010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4150" y="4198938"/>
            <a:ext cx="2457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97675" y="5070475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Mild 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16313" y="5105400"/>
            <a:ext cx="2432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Moderate 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2150" y="5105400"/>
            <a:ext cx="1938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Severe Fragile</a:t>
            </a:r>
          </a:p>
          <a:p>
            <a:pPr algn="ctr">
              <a:defRPr/>
            </a:pPr>
            <a:r>
              <a:rPr lang="en-US" sz="2400">
                <a:latin typeface="Calibri"/>
              </a:rPr>
              <a:t>Borderline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9400" y="1524000"/>
            <a:ext cx="2209800" cy="35814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17" name="Freeform 16"/>
          <p:cNvSpPr/>
          <p:nvPr/>
        </p:nvSpPr>
        <p:spPr>
          <a:xfrm rot="20731299" flipH="1">
            <a:off x="5210175" y="3984625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1D077-6EEA-C843-947E-FA369BB7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65281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Capacity Building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Anxiety in striated muscle</a:t>
            </a:r>
          </a:p>
          <a:p>
            <a:r>
              <a:rPr lang="en-US" sz="2400" dirty="0"/>
              <a:t>Ability to self reflect</a:t>
            </a:r>
          </a:p>
          <a:p>
            <a:r>
              <a:rPr lang="en-US" sz="2400" dirty="0"/>
              <a:t>Ability to reduce own anxiety</a:t>
            </a:r>
          </a:p>
          <a:p>
            <a:r>
              <a:rPr lang="en-US" sz="2400" dirty="0"/>
              <a:t>Understanding of the trauma</a:t>
            </a:r>
          </a:p>
          <a:p>
            <a:r>
              <a:rPr lang="en-US" sz="2400" dirty="0"/>
              <a:t>Reduction of paranoia</a:t>
            </a:r>
          </a:p>
          <a:p>
            <a:r>
              <a:rPr lang="en-US" sz="2400" dirty="0"/>
              <a:t>Start to have Repeated Unlocking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CDA7F-58D3-4140-A1BE-5006257A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04886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57250"/>
          </a:xfrm>
        </p:spPr>
        <p:txBody>
          <a:bodyPr>
            <a:noAutofit/>
          </a:bodyPr>
          <a:lstStyle/>
          <a:p>
            <a:r>
              <a:rPr lang="en-US" sz="2400" dirty="0"/>
              <a:t>Evidence for Intensive Short-term Dynamic Psychotherapy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475"/>
            <a:ext cx="7924800" cy="5267325"/>
          </a:xfrm>
        </p:spPr>
        <p:txBody>
          <a:bodyPr>
            <a:noAutofit/>
          </a:bodyPr>
          <a:lstStyle/>
          <a:p>
            <a:r>
              <a:rPr lang="en-US" sz="2000" dirty="0"/>
              <a:t>&gt;40 Randomized Controlled Trials</a:t>
            </a:r>
          </a:p>
          <a:p>
            <a:r>
              <a:rPr lang="en-US" sz="2000" dirty="0"/>
              <a:t>Meta-analyses of 28 RCTs (</a:t>
            </a:r>
            <a:r>
              <a:rPr lang="en-US" sz="2000" dirty="0" err="1"/>
              <a:t>Lilliengren</a:t>
            </a:r>
            <a:r>
              <a:rPr lang="en-US" sz="2000" dirty="0"/>
              <a:t> et al, 2016):</a:t>
            </a:r>
          </a:p>
          <a:p>
            <a:pPr lvl="1"/>
            <a:r>
              <a:rPr lang="en-US" sz="2000" dirty="0"/>
              <a:t>Large persistent symptom effects </a:t>
            </a:r>
            <a:r>
              <a:rPr lang="en-US" sz="2000" i="1" dirty="0"/>
              <a:t>d</a:t>
            </a:r>
            <a:r>
              <a:rPr lang="en-US" sz="2000" dirty="0"/>
              <a:t> &gt; 1.0 (symptoms), Medium </a:t>
            </a:r>
            <a:r>
              <a:rPr lang="en-US" sz="2000" i="1" dirty="0"/>
              <a:t>d</a:t>
            </a:r>
            <a:r>
              <a:rPr lang="en-US" sz="2000" dirty="0"/>
              <a:t>=.55 for Interpersonal problems</a:t>
            </a:r>
          </a:p>
          <a:p>
            <a:pPr lvl="1"/>
            <a:r>
              <a:rPr lang="en-US" sz="2000" dirty="0"/>
              <a:t>Effects increase significantly in follow-up</a:t>
            </a:r>
          </a:p>
          <a:p>
            <a:pPr lvl="1"/>
            <a:r>
              <a:rPr lang="en-US" sz="2000" dirty="0"/>
              <a:t>Low drop out at 16%</a:t>
            </a:r>
          </a:p>
          <a:p>
            <a:pPr lvl="1"/>
            <a:r>
              <a:rPr lang="en-US" sz="2000" dirty="0"/>
              <a:t>Outperforms controls with moderate to large effects</a:t>
            </a:r>
          </a:p>
          <a:p>
            <a:pPr lvl="1"/>
            <a:r>
              <a:rPr lang="en-US" sz="2000" dirty="0"/>
              <a:t>Outperforms other Bona Fide Treatments in follow up</a:t>
            </a:r>
          </a:p>
          <a:p>
            <a:r>
              <a:rPr lang="en-US" sz="2000" dirty="0"/>
              <a:t>&gt;20 studies support it as cost effective</a:t>
            </a:r>
          </a:p>
          <a:p>
            <a:r>
              <a:rPr lang="en-US" sz="2000" dirty="0"/>
              <a:t>17 studies of somatic disorders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83B1-6D72-E44D-A2C4-B8BE551A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7098263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90600" y="1524000"/>
            <a:ext cx="563880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71600" y="2514600"/>
            <a:ext cx="69342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060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90600" y="5105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756609">
            <a:off x="1584325" y="2724150"/>
            <a:ext cx="3163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Projective Identification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Projection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471092">
            <a:off x="4121150" y="2651125"/>
            <a:ext cx="2770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Cognitive Perceptual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Disruption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805513">
            <a:off x="5219700" y="3279775"/>
            <a:ext cx="218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Repression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Smooth Muscle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28800" y="3657600"/>
            <a:ext cx="7010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4150" y="4198938"/>
            <a:ext cx="2457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97675" y="5070475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Mild 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16313" y="5105400"/>
            <a:ext cx="2432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Moderate 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2150" y="5105400"/>
            <a:ext cx="1938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Severe Fragile</a:t>
            </a:r>
          </a:p>
          <a:p>
            <a:pPr algn="ctr">
              <a:defRPr/>
            </a:pPr>
            <a:r>
              <a:rPr lang="en-US" sz="2400">
                <a:latin typeface="Calibri"/>
              </a:rPr>
              <a:t>Borderline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0680" y="1498600"/>
            <a:ext cx="2209800" cy="35814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17" name="Freeform 16"/>
          <p:cNvSpPr/>
          <p:nvPr/>
        </p:nvSpPr>
        <p:spPr>
          <a:xfrm rot="20731299" flipH="1">
            <a:off x="5210175" y="3984625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FF25A-C50D-E146-925A-6CF647FB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2823313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Projective Identification and </a:t>
            </a:r>
            <a:br>
              <a:rPr lang="en-US" sz="3200" dirty="0"/>
            </a:br>
            <a:r>
              <a:rPr lang="en-US" sz="3200" dirty="0"/>
              <a:t>Symptom Formation: Sympathy </a:t>
            </a:r>
            <a:br>
              <a:rPr lang="en-US" sz="3200" dirty="0"/>
            </a:br>
            <a:r>
              <a:rPr lang="en-US" sz="3200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3924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Patient experiences what the rage wanted to do to others</a:t>
            </a:r>
          </a:p>
          <a:p>
            <a:pPr lvl="1"/>
            <a:r>
              <a:rPr lang="en-US" sz="2400" dirty="0"/>
              <a:t>Choking: rage to strangle </a:t>
            </a:r>
          </a:p>
          <a:p>
            <a:pPr lvl="1"/>
            <a:r>
              <a:rPr lang="en-US" sz="2400" dirty="0"/>
              <a:t>Eye pain: rage to damage eyes</a:t>
            </a:r>
          </a:p>
          <a:p>
            <a:pPr lvl="1"/>
            <a:r>
              <a:rPr lang="en-US" sz="2400" dirty="0"/>
              <a:t>Head pain: rage to damage head</a:t>
            </a:r>
          </a:p>
          <a:p>
            <a:r>
              <a:rPr lang="en-US" sz="2400" dirty="0"/>
              <a:t>Symptom is removed by experience of the guilt about the 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44EA-1677-8F45-B379-D05C25C1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455084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90600" y="1524000"/>
            <a:ext cx="563880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71600" y="2514600"/>
            <a:ext cx="69342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060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90600" y="5105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756609">
            <a:off x="1584325" y="2724150"/>
            <a:ext cx="3163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Projective Identification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Projection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471092">
            <a:off x="4121150" y="2651125"/>
            <a:ext cx="2770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Cognitive Perceptual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Disruption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805513">
            <a:off x="5219700" y="3279775"/>
            <a:ext cx="218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Repression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Smooth Muscle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28800" y="3657600"/>
            <a:ext cx="7010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4150" y="4198938"/>
            <a:ext cx="2457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97675" y="5070475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Mild 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16313" y="5105400"/>
            <a:ext cx="2432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Moderate 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2150" y="5105400"/>
            <a:ext cx="1938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Severe Fragile</a:t>
            </a:r>
          </a:p>
          <a:p>
            <a:pPr algn="ctr">
              <a:defRPr/>
            </a:pPr>
            <a:r>
              <a:rPr lang="en-US" sz="2400">
                <a:latin typeface="Calibri"/>
              </a:rPr>
              <a:t>Borderline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BD729EF4-5676-5E4F-BD83-96D4423F568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28900" y="3009900"/>
            <a:ext cx="2514600" cy="1219200"/>
          </a:xfrm>
          <a:prstGeom prst="curvedConnector3">
            <a:avLst>
              <a:gd name="adj1" fmla="val 67738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F4F66E28-BE82-F540-987C-93709488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070717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3352800"/>
            <a:ext cx="29175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Projection: Afraid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4953000"/>
            <a:ext cx="308871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Repression: Flat, weak, depressed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838200"/>
            <a:ext cx="2590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Cognitive Perceptual Disruption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2743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Self attack or seek</a:t>
            </a:r>
          </a:p>
          <a:p>
            <a:r>
              <a:rPr lang="en-US" sz="2800" dirty="0"/>
              <a:t>punishment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500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Rapidly Rotating Fronts</a:t>
            </a:r>
          </a:p>
        </p:txBody>
      </p:sp>
      <p:sp>
        <p:nvSpPr>
          <p:cNvPr id="2" name="Quad Arrow 1"/>
          <p:cNvSpPr/>
          <p:nvPr/>
        </p:nvSpPr>
        <p:spPr bwMode="auto">
          <a:xfrm>
            <a:off x="2971800" y="2590800"/>
            <a:ext cx="2819400" cy="2282952"/>
          </a:xfrm>
          <a:prstGeom prst="quadArrow">
            <a:avLst>
              <a:gd name="adj1" fmla="val 11847"/>
              <a:gd name="adj2" fmla="val 11847"/>
              <a:gd name="adj3" fmla="val 225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2629010">
            <a:off x="5746430" y="1979560"/>
            <a:ext cx="2438400" cy="596364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2629010">
            <a:off x="983588" y="5338064"/>
            <a:ext cx="2438400" cy="560663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 rot="18709591">
            <a:off x="6071297" y="5284747"/>
            <a:ext cx="2438400" cy="614735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8254748">
            <a:off x="1152087" y="1644222"/>
            <a:ext cx="2438400" cy="650775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967821-1618-5E4E-9B6C-D352CD26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364362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Psychic Integration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90600" y="1524000"/>
            <a:ext cx="563880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71600" y="2514600"/>
            <a:ext cx="693420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060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90600" y="5105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9756609">
            <a:off x="1584325" y="2724150"/>
            <a:ext cx="3163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Projective Identification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Projection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471092">
            <a:off x="4121150" y="2651125"/>
            <a:ext cx="2770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Cognitive Perceptual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Disruption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805513">
            <a:off x="5219700" y="3279775"/>
            <a:ext cx="218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Repression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Smooth Muscle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28800" y="3657600"/>
            <a:ext cx="7010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4150" y="4198938"/>
            <a:ext cx="2457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97675" y="5070475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Mild 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16313" y="5105400"/>
            <a:ext cx="2432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Moderate 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92150" y="5105400"/>
            <a:ext cx="1938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Calibri"/>
              </a:rPr>
              <a:t>Severe Fragile</a:t>
            </a:r>
          </a:p>
          <a:p>
            <a:pPr algn="ctr">
              <a:defRPr/>
            </a:pPr>
            <a:r>
              <a:rPr lang="en-US" sz="2400">
                <a:latin typeface="Calibri"/>
              </a:rPr>
              <a:t>Borderline</a:t>
            </a:r>
          </a:p>
        </p:txBody>
      </p:sp>
      <p:sp>
        <p:nvSpPr>
          <p:cNvPr id="17" name="Freeform 16"/>
          <p:cNvSpPr/>
          <p:nvPr/>
        </p:nvSpPr>
        <p:spPr>
          <a:xfrm rot="20731299" flipH="1">
            <a:off x="5210175" y="3984625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158E76-2775-7444-99FD-2CB05E1E22FC}"/>
              </a:ext>
            </a:extLst>
          </p:cNvPr>
          <p:cNvSpPr/>
          <p:nvPr/>
        </p:nvSpPr>
        <p:spPr>
          <a:xfrm>
            <a:off x="1789556" y="1506538"/>
            <a:ext cx="2522980" cy="35814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370F1-8F56-6747-BC52-7BC6F0E5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5992942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7808" y="3025036"/>
            <a:ext cx="247995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Projection </a:t>
            </a:r>
          </a:p>
          <a:p>
            <a:r>
              <a:rPr lang="en-US" sz="2800" dirty="0"/>
              <a:t>of rage or </a:t>
            </a:r>
          </a:p>
          <a:p>
            <a:r>
              <a:rPr lang="en-US" sz="2800" dirty="0"/>
              <a:t>punishment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124271"/>
            <a:ext cx="262540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Fear attack or </a:t>
            </a:r>
          </a:p>
          <a:p>
            <a:r>
              <a:rPr lang="en-US" sz="2800" dirty="0"/>
              <a:t>punishment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914400"/>
            <a:ext cx="330327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Guilt about rage </a:t>
            </a:r>
          </a:p>
          <a:p>
            <a:r>
              <a:rPr lang="en-US" sz="2800" dirty="0"/>
              <a:t>is repressed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25908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Rage </a:t>
            </a:r>
          </a:p>
          <a:p>
            <a:r>
              <a:rPr lang="en-US" sz="2800" dirty="0"/>
              <a:t>about </a:t>
            </a:r>
          </a:p>
          <a:p>
            <a:r>
              <a:rPr lang="en-US" sz="2800" dirty="0"/>
              <a:t>the attack or</a:t>
            </a:r>
          </a:p>
          <a:p>
            <a:r>
              <a:rPr lang="en-US" sz="2800" dirty="0"/>
              <a:t>punishment</a:t>
            </a:r>
          </a:p>
        </p:txBody>
      </p:sp>
      <p:sp>
        <p:nvSpPr>
          <p:cNvPr id="12" name="Curved Right Arrow 11"/>
          <p:cNvSpPr/>
          <p:nvPr/>
        </p:nvSpPr>
        <p:spPr>
          <a:xfrm flipV="1">
            <a:off x="3020473" y="2583738"/>
            <a:ext cx="1138226" cy="1944691"/>
          </a:xfrm>
          <a:prstGeom prst="curvedRightArrow">
            <a:avLst>
              <a:gd name="adj1" fmla="val 18969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 flipV="1">
            <a:off x="4399104" y="2779936"/>
            <a:ext cx="1138226" cy="1944691"/>
          </a:xfrm>
          <a:prstGeom prst="curvedRightArrow">
            <a:avLst>
              <a:gd name="adj1" fmla="val 18969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4341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Self Escalation in severe fragile and psychosis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DA4EC3-CC88-D34B-9E64-60A4C59C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9169157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86550" y="3962400"/>
            <a:ext cx="2457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Striated muscle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5613" y="5070475"/>
            <a:ext cx="9731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Mild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49825" y="5105400"/>
            <a:ext cx="1436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Moderate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14488" y="5105400"/>
            <a:ext cx="196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Severe fragile,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borderline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809750" y="2667000"/>
            <a:ext cx="72390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464627">
            <a:off x="3106738" y="29368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Threshold</a:t>
            </a:r>
          </a:p>
        </p:txBody>
      </p:sp>
      <p:sp>
        <p:nvSpPr>
          <p:cNvPr id="18" name="Freeform 17"/>
          <p:cNvSpPr/>
          <p:nvPr/>
        </p:nvSpPr>
        <p:spPr>
          <a:xfrm rot="20301923" flipH="1">
            <a:off x="5689600" y="3194050"/>
            <a:ext cx="3473450" cy="527050"/>
          </a:xfrm>
          <a:custGeom>
            <a:avLst/>
            <a:gdLst>
              <a:gd name="connsiteX0" fmla="*/ 0 w 5432778"/>
              <a:gd name="connsiteY0" fmla="*/ 127023 h 395302"/>
              <a:gd name="connsiteX1" fmla="*/ 437445 w 5432778"/>
              <a:gd name="connsiteY1" fmla="*/ 395134 h 395302"/>
              <a:gd name="connsiteX2" fmla="*/ 1001889 w 5432778"/>
              <a:gd name="connsiteY2" fmla="*/ 169356 h 395302"/>
              <a:gd name="connsiteX3" fmla="*/ 1594556 w 5432778"/>
              <a:gd name="connsiteY3" fmla="*/ 296356 h 395302"/>
              <a:gd name="connsiteX4" fmla="*/ 2130778 w 5432778"/>
              <a:gd name="connsiteY4" fmla="*/ 98801 h 395302"/>
              <a:gd name="connsiteX5" fmla="*/ 2878667 w 5432778"/>
              <a:gd name="connsiteY5" fmla="*/ 268134 h 395302"/>
              <a:gd name="connsiteX6" fmla="*/ 3570111 w 5432778"/>
              <a:gd name="connsiteY6" fmla="*/ 42356 h 395302"/>
              <a:gd name="connsiteX7" fmla="*/ 4176889 w 5432778"/>
              <a:gd name="connsiteY7" fmla="*/ 183467 h 395302"/>
              <a:gd name="connsiteX8" fmla="*/ 4924778 w 5432778"/>
              <a:gd name="connsiteY8" fmla="*/ 23 h 395302"/>
              <a:gd name="connsiteX9" fmla="*/ 5432778 w 5432778"/>
              <a:gd name="connsiteY9" fmla="*/ 197578 h 3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2778" h="395302">
                <a:moveTo>
                  <a:pt x="0" y="127023"/>
                </a:moveTo>
                <a:cubicBezTo>
                  <a:pt x="135232" y="257551"/>
                  <a:pt x="270464" y="388079"/>
                  <a:pt x="437445" y="395134"/>
                </a:cubicBezTo>
                <a:cubicBezTo>
                  <a:pt x="604426" y="402189"/>
                  <a:pt x="809037" y="185819"/>
                  <a:pt x="1001889" y="169356"/>
                </a:cubicBezTo>
                <a:cubicBezTo>
                  <a:pt x="1194741" y="152893"/>
                  <a:pt x="1406408" y="308115"/>
                  <a:pt x="1594556" y="296356"/>
                </a:cubicBezTo>
                <a:cubicBezTo>
                  <a:pt x="1782704" y="284597"/>
                  <a:pt x="1916760" y="103505"/>
                  <a:pt x="2130778" y="98801"/>
                </a:cubicBezTo>
                <a:cubicBezTo>
                  <a:pt x="2344796" y="94097"/>
                  <a:pt x="2638778" y="277542"/>
                  <a:pt x="2878667" y="268134"/>
                </a:cubicBezTo>
                <a:cubicBezTo>
                  <a:pt x="3118556" y="258727"/>
                  <a:pt x="3353741" y="56467"/>
                  <a:pt x="3570111" y="42356"/>
                </a:cubicBezTo>
                <a:cubicBezTo>
                  <a:pt x="3786481" y="28245"/>
                  <a:pt x="3951111" y="190522"/>
                  <a:pt x="4176889" y="183467"/>
                </a:cubicBezTo>
                <a:cubicBezTo>
                  <a:pt x="4402667" y="176412"/>
                  <a:pt x="4715463" y="-2329"/>
                  <a:pt x="4924778" y="23"/>
                </a:cubicBezTo>
                <a:cubicBezTo>
                  <a:pt x="5134093" y="2375"/>
                  <a:pt x="5432778" y="197578"/>
                  <a:pt x="5432778" y="19757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  <a:tailEnd type="triangle"/>
              </a:ln>
              <a:latin typeface="Calibri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3257550" y="3124200"/>
            <a:ext cx="57912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20464627">
            <a:off x="1560513" y="4232275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Therapeutic window</a:t>
            </a:r>
          </a:p>
        </p:txBody>
      </p:sp>
      <p:sp>
        <p:nvSpPr>
          <p:cNvPr id="64525" name="TextBox 1"/>
          <p:cNvSpPr txBox="1">
            <a:spLocks noChangeArrowheads="1"/>
          </p:cNvSpPr>
          <p:nvPr/>
        </p:nvSpPr>
        <p:spPr bwMode="auto">
          <a:xfrm>
            <a:off x="5772150" y="3886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6" name="TextBox 20"/>
          <p:cNvSpPr txBox="1">
            <a:spLocks noChangeArrowheads="1"/>
          </p:cNvSpPr>
          <p:nvPr/>
        </p:nvSpPr>
        <p:spPr bwMode="auto">
          <a:xfrm>
            <a:off x="5924550" y="34290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27" name="TextBox 21"/>
          <p:cNvSpPr txBox="1">
            <a:spLocks noChangeArrowheads="1"/>
          </p:cNvSpPr>
          <p:nvPr/>
        </p:nvSpPr>
        <p:spPr bwMode="auto">
          <a:xfrm>
            <a:off x="5848350" y="37306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28" name="TextBox 22"/>
          <p:cNvSpPr txBox="1">
            <a:spLocks noChangeArrowheads="1"/>
          </p:cNvSpPr>
          <p:nvPr/>
        </p:nvSpPr>
        <p:spPr bwMode="auto">
          <a:xfrm>
            <a:off x="6610350" y="36576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  <p:sp>
        <p:nvSpPr>
          <p:cNvPr id="64529" name="TextBox 23"/>
          <p:cNvSpPr txBox="1">
            <a:spLocks noChangeArrowheads="1"/>
          </p:cNvSpPr>
          <p:nvPr/>
        </p:nvSpPr>
        <p:spPr bwMode="auto">
          <a:xfrm>
            <a:off x="6686550" y="35052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4530" name="TextBox 24"/>
          <p:cNvSpPr txBox="1">
            <a:spLocks noChangeArrowheads="1"/>
          </p:cNvSpPr>
          <p:nvPr/>
        </p:nvSpPr>
        <p:spPr bwMode="auto">
          <a:xfrm>
            <a:off x="6610350" y="31972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3</a:t>
            </a:r>
          </a:p>
        </p:txBody>
      </p:sp>
      <p:sp>
        <p:nvSpPr>
          <p:cNvPr id="64531" name="TextBox 2"/>
          <p:cNvSpPr txBox="1">
            <a:spLocks noChangeArrowheads="1"/>
          </p:cNvSpPr>
          <p:nvPr/>
        </p:nvSpPr>
        <p:spPr bwMode="auto">
          <a:xfrm>
            <a:off x="2190750" y="1752600"/>
            <a:ext cx="1865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/>
              <a:t>Pressure</a:t>
            </a:r>
          </a:p>
          <a:p>
            <a:pPr>
              <a:buFontTx/>
              <a:buAutoNum type="arabicPeriod"/>
            </a:pPr>
            <a:r>
              <a:rPr lang="en-US" sz="2000"/>
              <a:t>Rise in CTF</a:t>
            </a:r>
          </a:p>
          <a:p>
            <a:pPr>
              <a:buFontTx/>
              <a:buAutoNum type="arabicPeriod"/>
            </a:pPr>
            <a:r>
              <a:rPr lang="en-US" sz="2000"/>
              <a:t>Recap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2700" y="3886200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2400" y="914400"/>
            <a:ext cx="1439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feelings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951561-4FA7-A748-8DE8-0137344C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56610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Unlockings</a:t>
            </a:r>
            <a:r>
              <a:rPr lang="en-US" dirty="0"/>
              <a:t> in previously fragile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133600"/>
            <a:ext cx="6705600" cy="4100290"/>
          </a:xfrm>
        </p:spPr>
        <p:txBody>
          <a:bodyPr>
            <a:normAutofit/>
          </a:bodyPr>
          <a:lstStyle/>
          <a:p>
            <a:r>
              <a:rPr lang="en-US" sz="2400" dirty="0"/>
              <a:t>Break through the defense of repression, not through character defenses</a:t>
            </a:r>
          </a:p>
          <a:p>
            <a:r>
              <a:rPr lang="en-US" sz="2400" dirty="0"/>
              <a:t>Cleaner process in some ways</a:t>
            </a:r>
          </a:p>
          <a:p>
            <a:r>
              <a:rPr lang="en-US" sz="2400" dirty="0"/>
              <a:t>Repeated extended </a:t>
            </a:r>
            <a:r>
              <a:rPr lang="en-US" sz="2400" dirty="0" err="1"/>
              <a:t>unlockings</a:t>
            </a:r>
            <a:r>
              <a:rPr lang="en-US" sz="2400" dirty="0"/>
              <a:t>: long passage of rage and guilt/grief</a:t>
            </a:r>
          </a:p>
          <a:p>
            <a:r>
              <a:rPr lang="en-US" sz="2400" dirty="0"/>
              <a:t>Rage at times has torturous impulse with huge guilt</a:t>
            </a:r>
          </a:p>
          <a:p>
            <a:r>
              <a:rPr lang="en-US" sz="2400" dirty="0"/>
              <a:t>Emergence of empathy for victim and love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E057A-1A0E-654A-B9F8-7925A5BC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5554711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Parallels between CBT and ISTDP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Pressure = identify assumptions and beliefs</a:t>
            </a:r>
          </a:p>
          <a:p>
            <a:pPr marL="514350" indent="-514350">
              <a:buAutoNum type="arabicPeriod"/>
            </a:pPr>
            <a:r>
              <a:rPr lang="en-US" dirty="0"/>
              <a:t>Clarification: to explore cognition, Cost benefit analysis, Reality Testing</a:t>
            </a:r>
          </a:p>
          <a:p>
            <a:pPr marL="514350" indent="-514350">
              <a:buAutoNum type="arabicPeriod"/>
            </a:pPr>
            <a:r>
              <a:rPr lang="en-US" dirty="0"/>
              <a:t>Switching thoughts = ~ challenge</a:t>
            </a:r>
          </a:p>
          <a:p>
            <a:pPr marL="514350" indent="-514350">
              <a:buAutoNum type="arabicPeriod"/>
            </a:pPr>
            <a:r>
              <a:rPr lang="en-US" dirty="0"/>
              <a:t>Behavioral analysis = recapitulation of links</a:t>
            </a:r>
          </a:p>
          <a:p>
            <a:pPr marL="514350" indent="-514350">
              <a:buAutoNum type="arabicPeriod"/>
            </a:pPr>
            <a:r>
              <a:rPr lang="en-US" dirty="0"/>
              <a:t>Identifying cycles and reviewing them</a:t>
            </a:r>
          </a:p>
          <a:p>
            <a:pPr marL="514350" indent="-514350">
              <a:buAutoNum type="arabicPeriod"/>
            </a:pPr>
            <a:r>
              <a:rPr lang="en-US" dirty="0"/>
              <a:t>Exposure = can mobilize the unconscious and lead to breakthroughs</a:t>
            </a:r>
          </a:p>
          <a:p>
            <a:pPr marL="514350" indent="-514350">
              <a:buAutoNum type="arabicPeriod"/>
            </a:pPr>
            <a:r>
              <a:rPr lang="en-US" dirty="0"/>
              <a:t>Graded exposure = Graded Format</a:t>
            </a:r>
          </a:p>
          <a:p>
            <a:pPr marL="514350" indent="-514350">
              <a:buAutoNum type="arabicPeriod"/>
            </a:pPr>
            <a:r>
              <a:rPr lang="en-US" dirty="0"/>
              <a:t>Response prevention = ~ Challenge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7F644-5568-8442-85C0-88B5A375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9312846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Differences vs Traditional CBT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Autofit/>
          </a:bodyPr>
          <a:lstStyle/>
          <a:p>
            <a:r>
              <a:rPr lang="en-US" sz="2400" dirty="0"/>
              <a:t>Conscious </a:t>
            </a:r>
            <a:r>
              <a:rPr lang="en-US" sz="2400" dirty="0" err="1"/>
              <a:t>vs</a:t>
            </a:r>
            <a:r>
              <a:rPr lang="en-US" sz="2400" dirty="0"/>
              <a:t> unconscious anxiety</a:t>
            </a:r>
          </a:p>
          <a:p>
            <a:pPr lvl="1"/>
            <a:r>
              <a:rPr lang="en-US" sz="2400" dirty="0"/>
              <a:t>Effects will not tend to generalize in complex cases using traditional CBT exposure</a:t>
            </a:r>
          </a:p>
          <a:p>
            <a:pPr lvl="1"/>
            <a:r>
              <a:rPr lang="en-US" sz="2400" dirty="0"/>
              <a:t>Thus high resistant and fragile cases don’t respond well to exposure or any other guided therapies alone</a:t>
            </a:r>
          </a:p>
          <a:p>
            <a:r>
              <a:rPr lang="en-US" sz="2400" dirty="0"/>
              <a:t>Work in the therapy relationship here and now: ISTDP</a:t>
            </a:r>
          </a:p>
          <a:p>
            <a:r>
              <a:rPr lang="en-US" sz="2400" dirty="0"/>
              <a:t>Homework and suggestions: CBT, not in ISTDP</a:t>
            </a:r>
          </a:p>
          <a:p>
            <a:r>
              <a:rPr lang="en-US" sz="2400" dirty="0"/>
              <a:t>Handling resistance</a:t>
            </a:r>
          </a:p>
          <a:p>
            <a:r>
              <a:rPr lang="en-US" sz="2400" dirty="0"/>
              <a:t>Dealing with mobilized rage and guilt in the process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9E0D1-D0D8-DB47-A2BA-05F5E616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54398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19"/>
            <a:ext cx="8763000" cy="857250"/>
          </a:xfrm>
        </p:spPr>
        <p:txBody>
          <a:bodyPr>
            <a:noAutofit/>
          </a:bodyPr>
          <a:lstStyle/>
          <a:p>
            <a:r>
              <a:rPr lang="en-US" sz="2400" dirty="0"/>
              <a:t>Efficacious with refractory patient groups: 11 studies. </a:t>
            </a:r>
            <a:br>
              <a:rPr lang="en-US" sz="2400" dirty="0"/>
            </a:br>
            <a:r>
              <a:rPr lang="en-US" sz="2400" dirty="0"/>
              <a:t>Treatment Resistant Depression RCT: 16 sessions </a:t>
            </a:r>
            <a:r>
              <a:rPr lang="en-US" sz="2000" dirty="0"/>
              <a:t>Town et al, 2017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61722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4343400"/>
            <a:ext cx="218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36% Full Remission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2895600"/>
            <a:ext cx="22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3.7% Full Remission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EC2B-F6FA-2143-9451-7C25F686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1051418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9254-804F-7B42-B706-4AEB6D3C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and training in ISTDP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9911-D84D-FF4B-862C-65C56B61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693"/>
            <a:ext cx="7828358" cy="3943145"/>
          </a:xfrm>
        </p:spPr>
        <p:txBody>
          <a:bodyPr>
            <a:normAutofit/>
          </a:bodyPr>
          <a:lstStyle/>
          <a:p>
            <a:r>
              <a:rPr lang="en-US" dirty="0"/>
              <a:t>All course information </a:t>
            </a:r>
            <a:r>
              <a:rPr lang="en-US" dirty="0">
                <a:hlinkClick r:id="rId2"/>
              </a:rPr>
              <a:t>http://reachingthroughresistance.com/upcoming-events/</a:t>
            </a:r>
            <a:endParaRPr lang="en-US" dirty="0"/>
          </a:p>
          <a:p>
            <a:r>
              <a:rPr lang="en-US" dirty="0"/>
              <a:t>Danish 3 day Annual immersion: August 2019 </a:t>
            </a:r>
            <a:r>
              <a:rPr lang="en-US" dirty="0">
                <a:hlinkClick r:id="rId3"/>
              </a:rPr>
              <a:t>http://reachingthroughresistance.com/wp-content/uploads/2018/04/FlyerAbbassAug2018eng.pdf</a:t>
            </a:r>
            <a:endParaRPr lang="en-US" dirty="0"/>
          </a:p>
          <a:p>
            <a:r>
              <a:rPr lang="en-US" dirty="0"/>
              <a:t>Danish Supervision: </a:t>
            </a:r>
            <a:r>
              <a:rPr lang="en-US" dirty="0">
                <a:hlinkClick r:id="rId4"/>
              </a:rPr>
              <a:t>https://istdp-danmark.dk/istdp-undervisere-2/</a:t>
            </a:r>
            <a:endParaRPr lang="en-US" dirty="0"/>
          </a:p>
          <a:p>
            <a:r>
              <a:rPr lang="en-US" dirty="0"/>
              <a:t>Halifax Canada Annual Immersion </a:t>
            </a:r>
            <a:r>
              <a:rPr lang="en-US" dirty="0">
                <a:hlinkClick r:id="rId5"/>
              </a:rPr>
              <a:t>www.allanabbass.com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58C00-3B53-6447-B003-0CF39D60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8723304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752600" y="1833180"/>
            <a:ext cx="7206346" cy="3196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210910">
            <a:off x="5141017" y="1870812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Threshold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04049" y="3886200"/>
            <a:ext cx="194799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133600"/>
            <a:ext cx="162294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feelings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114800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2362200"/>
            <a:ext cx="436192" cy="3130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3200400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4950" y="407920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4950" y="2289769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4950" y="315486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2221" y="414334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22221" y="2294661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2221" y="321900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6559" y="4117687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6559" y="2328253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6559" y="3193346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5900" y="3502923"/>
            <a:ext cx="7365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Rage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5900" y="4457904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Grief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971800"/>
            <a:ext cx="436192" cy="2368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762000"/>
            <a:ext cx="15514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&gt;&gt;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Whispers from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 the alliance: concise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understanding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of dynamics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0" y="685800"/>
            <a:ext cx="13700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&lt;&lt;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Rage and Guilt: image transfer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990600"/>
            <a:ext cx="127558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&lt;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Rage, grief: 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clear linkages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7200" y="914400"/>
            <a:ext cx="1181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&gt;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Negation, slips of the tongue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2590800"/>
            <a:ext cx="65929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DE3167-FEC6-C640-A737-C856FE8A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873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2" grpId="0"/>
      <p:bldP spid="23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Unlocking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133600"/>
            <a:ext cx="7010400" cy="4100290"/>
          </a:xfrm>
        </p:spPr>
        <p:txBody>
          <a:bodyPr>
            <a:noAutofit/>
          </a:bodyPr>
          <a:lstStyle/>
          <a:p>
            <a:r>
              <a:rPr lang="en-US" sz="2400" dirty="0"/>
              <a:t>In longer cases, phase is a year or more long</a:t>
            </a:r>
          </a:p>
          <a:p>
            <a:r>
              <a:rPr lang="en-US" sz="2400" dirty="0"/>
              <a:t>Repeated partial then major unlocking of the unconscious</a:t>
            </a:r>
          </a:p>
          <a:p>
            <a:r>
              <a:rPr lang="en-US" sz="2400" dirty="0"/>
              <a:t>Draining the pathogenic reservoir of rage and guilt</a:t>
            </a:r>
          </a:p>
          <a:p>
            <a:r>
              <a:rPr lang="en-US" sz="2400" dirty="0"/>
              <a:t>Mobilizing positive feelings which mobilizes more rage and guilt</a:t>
            </a:r>
          </a:p>
          <a:p>
            <a:r>
              <a:rPr lang="en-US" sz="2400" dirty="0"/>
              <a:t>In longer term case maybe 2-300 </a:t>
            </a:r>
            <a:r>
              <a:rPr lang="en-US" sz="2400" dirty="0" err="1"/>
              <a:t>unlockings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3E14-F801-0744-BE61-CFFC2268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5434615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6" y="-2324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Modified ISTDP for Psychotic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086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Most patients with psychosis are fragile at baseline: it is treated as per fragility</a:t>
            </a:r>
          </a:p>
          <a:p>
            <a:r>
              <a:rPr lang="en-US" sz="2400" dirty="0"/>
              <a:t>Medications can help them tolerate therapy</a:t>
            </a:r>
          </a:p>
          <a:p>
            <a:r>
              <a:rPr lang="en-US" sz="2400" dirty="0"/>
              <a:t>Focus on capacity building</a:t>
            </a:r>
          </a:p>
          <a:p>
            <a:r>
              <a:rPr lang="en-US" sz="2400" dirty="0"/>
              <a:t>A supportive format: little to no challenge</a:t>
            </a:r>
          </a:p>
          <a:p>
            <a:r>
              <a:rPr lang="en-US" sz="2400" dirty="0"/>
              <a:t>Recapping &gt; Bracing &gt; Pressing</a:t>
            </a:r>
          </a:p>
          <a:p>
            <a:r>
              <a:rPr lang="en-US" sz="2400" dirty="0"/>
              <a:t>Psychodiagnosis each session</a:t>
            </a:r>
          </a:p>
          <a:p>
            <a:r>
              <a:rPr lang="en-US" sz="2400" dirty="0"/>
              <a:t>Keep anxiety at tolerable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4E945-E7F7-4D48-92DF-806ADD4D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3630097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Capacity Building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Anxiety in striated muscle</a:t>
            </a:r>
          </a:p>
          <a:p>
            <a:r>
              <a:rPr lang="en-US" sz="2400" dirty="0"/>
              <a:t>Ability to self reflect</a:t>
            </a:r>
          </a:p>
          <a:p>
            <a:r>
              <a:rPr lang="en-US" sz="2400" dirty="0"/>
              <a:t>Ability to reduce own anxiety</a:t>
            </a:r>
          </a:p>
          <a:p>
            <a:r>
              <a:rPr lang="en-US" sz="2400" dirty="0"/>
              <a:t>Understanding of the trauma</a:t>
            </a:r>
          </a:p>
          <a:p>
            <a:r>
              <a:rPr lang="en-US" sz="2400" dirty="0"/>
              <a:t>Reduction of paranoia/projection and grief about it</a:t>
            </a:r>
          </a:p>
          <a:p>
            <a:r>
              <a:rPr lang="en-US" sz="2400" dirty="0"/>
              <a:t>Emerging empathy for family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EF5C-5DA2-0B43-BDA6-B206772B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4637683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Projective Identification and Symptom Formation: Sympathy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Patient experiences what the rage wanted to do to others</a:t>
            </a:r>
          </a:p>
          <a:p>
            <a:pPr lvl="1"/>
            <a:r>
              <a:rPr lang="en-US" sz="2000" dirty="0"/>
              <a:t>Choking: rage to strangle </a:t>
            </a:r>
          </a:p>
          <a:p>
            <a:pPr lvl="1"/>
            <a:r>
              <a:rPr lang="en-US" sz="2000" dirty="0"/>
              <a:t>Eye pain: rage to damage eyes</a:t>
            </a:r>
          </a:p>
          <a:p>
            <a:pPr lvl="1"/>
            <a:r>
              <a:rPr lang="en-US" sz="2000" dirty="0"/>
              <a:t>Head pain: rage to damage head</a:t>
            </a:r>
          </a:p>
          <a:p>
            <a:pPr lvl="1"/>
            <a:r>
              <a:rPr lang="en-US" sz="2000" dirty="0"/>
              <a:t>Strange sensations: rage to cause same sensations: e.g. electricity through body</a:t>
            </a:r>
          </a:p>
          <a:p>
            <a:r>
              <a:rPr lang="en-US" sz="2000" dirty="0"/>
              <a:t>Symptom is removed by experience of the guilt about the rage</a:t>
            </a:r>
          </a:p>
          <a:p>
            <a:r>
              <a:rPr lang="en-US" sz="2000" dirty="0"/>
              <a:t>Very common phenomenon in fragile patients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134D3-E4C6-F844-87BE-9AB9ABFB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2328024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 in Repeated Unlocking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Spontaneous unlockings in week</a:t>
            </a:r>
          </a:p>
          <a:p>
            <a:r>
              <a:rPr lang="en-US" sz="2400" dirty="0"/>
              <a:t>Imagery pops in head</a:t>
            </a:r>
          </a:p>
          <a:p>
            <a:r>
              <a:rPr lang="en-US" sz="2400" dirty="0"/>
              <a:t>Dead bodies</a:t>
            </a:r>
          </a:p>
          <a:p>
            <a:r>
              <a:rPr lang="en-US" sz="2400" dirty="0"/>
              <a:t>Sensations in body</a:t>
            </a:r>
          </a:p>
          <a:p>
            <a:r>
              <a:rPr lang="en-US" sz="2400" dirty="0"/>
              <a:t>Dreams that are breakthroughs</a:t>
            </a:r>
          </a:p>
          <a:p>
            <a:r>
              <a:rPr lang="en-US" sz="2400" dirty="0"/>
              <a:t>Vivid content allow strong guilt to be felt</a:t>
            </a:r>
          </a:p>
          <a:p>
            <a:r>
              <a:rPr lang="en-US" sz="2400" dirty="0"/>
              <a:t>Sense of Presence: UTA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1DE53-A942-3646-AD31-4E761DE7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6944000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247"/>
            <a:ext cx="8229600" cy="1143000"/>
          </a:xfrm>
        </p:spPr>
        <p:txBody>
          <a:bodyPr/>
          <a:lstStyle/>
          <a:p>
            <a:r>
              <a:rPr lang="en-US" dirty="0"/>
              <a:t>Trends in unlockings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Get less to more intense</a:t>
            </a:r>
          </a:p>
          <a:p>
            <a:r>
              <a:rPr lang="en-US" sz="2000" dirty="0"/>
              <a:t>Go from later in development  to earlier to infancy</a:t>
            </a:r>
          </a:p>
          <a:p>
            <a:r>
              <a:rPr lang="en-US" sz="2000" dirty="0"/>
              <a:t>Go from primitive to more torturous rage</a:t>
            </a:r>
          </a:p>
          <a:p>
            <a:r>
              <a:rPr lang="en-US" sz="2000" dirty="0"/>
              <a:t>Early rage is more jaw (baby)</a:t>
            </a:r>
          </a:p>
          <a:p>
            <a:r>
              <a:rPr lang="en-US" sz="2000" dirty="0"/>
              <a:t>With each breakthrough of rage and guilt there is more capacity for compassion and love.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713" y="1143000"/>
            <a:ext cx="2859287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13" y="4953000"/>
            <a:ext cx="2859287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942" y="3048000"/>
            <a:ext cx="2873058" cy="189954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AC35A8-72E6-E44E-BBB2-0032434F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1071778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/>
              <a:t>Results of repeated unlocking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Next to no signs of fragility</a:t>
            </a:r>
          </a:p>
          <a:p>
            <a:r>
              <a:rPr lang="en-US" sz="2400" dirty="0"/>
              <a:t>Emotions are separated: de-fused</a:t>
            </a:r>
          </a:p>
          <a:p>
            <a:r>
              <a:rPr lang="en-US" sz="2400" dirty="0"/>
              <a:t>Compassion for self</a:t>
            </a:r>
          </a:p>
          <a:p>
            <a:r>
              <a:rPr lang="en-US" sz="2400" dirty="0"/>
              <a:t>Empathy and love for others: survivor guilt</a:t>
            </a:r>
          </a:p>
          <a:p>
            <a:r>
              <a:rPr lang="en-US" sz="2400" dirty="0"/>
              <a:t>Grief about psychopathology</a:t>
            </a:r>
          </a:p>
          <a:p>
            <a:r>
              <a:rPr lang="en-US" sz="2400" dirty="0"/>
              <a:t>Functional gains</a:t>
            </a:r>
          </a:p>
          <a:p>
            <a:r>
              <a:rPr lang="en-US" sz="2400" dirty="0"/>
              <a:t>Growing mastery of psychodynamics</a:t>
            </a:r>
          </a:p>
          <a:p>
            <a:r>
              <a:rPr lang="en-US" sz="2400" dirty="0"/>
              <a:t>Altruism: wish to give to others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AB7DF-0ADA-5742-8964-AA2A7D12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9935081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Through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Mobilization of grief and self compassion as guilt is removed</a:t>
            </a:r>
          </a:p>
          <a:p>
            <a:r>
              <a:rPr lang="en-US" sz="2400" dirty="0"/>
              <a:t>De fusion of punitive superego from self</a:t>
            </a:r>
          </a:p>
          <a:p>
            <a:r>
              <a:rPr lang="en-US" sz="2400" dirty="0"/>
              <a:t>Drives for attachment</a:t>
            </a:r>
          </a:p>
          <a:p>
            <a:r>
              <a:rPr lang="en-US" sz="2400" dirty="0"/>
              <a:t>Healthy activity in life</a:t>
            </a:r>
          </a:p>
          <a:p>
            <a:r>
              <a:rPr lang="en-US" sz="2400" dirty="0"/>
              <a:t>Return to function</a:t>
            </a:r>
          </a:p>
          <a:p>
            <a:r>
              <a:rPr lang="en-US" sz="2400" dirty="0"/>
              <a:t>Pockets of rage and guilt still emerge</a:t>
            </a:r>
          </a:p>
          <a:p>
            <a:r>
              <a:rPr lang="en-US" sz="2400" dirty="0"/>
              <a:t>Grief is dominant</a:t>
            </a:r>
          </a:p>
          <a:p>
            <a:r>
              <a:rPr lang="en-US" sz="2400" dirty="0"/>
              <a:t>Empathy/love for family members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DAB30-AA2D-E040-B484-16F1AD97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40667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8F894A-3E9C-C14E-B87A-6CD134B0A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41788"/>
              </p:ext>
            </p:extLst>
          </p:nvPr>
        </p:nvGraphicFramePr>
        <p:xfrm>
          <a:off x="0" y="129796"/>
          <a:ext cx="9144000" cy="672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212">
                  <a:extLst>
                    <a:ext uri="{9D8B030D-6E8A-4147-A177-3AD203B41FA5}">
                      <a16:colId xmlns:a16="http://schemas.microsoft.com/office/drawing/2014/main" val="1534132240"/>
                    </a:ext>
                  </a:extLst>
                </a:gridCol>
                <a:gridCol w="1023697">
                  <a:extLst>
                    <a:ext uri="{9D8B030D-6E8A-4147-A177-3AD203B41FA5}">
                      <a16:colId xmlns:a16="http://schemas.microsoft.com/office/drawing/2014/main" val="4116812746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331202912"/>
                    </a:ext>
                  </a:extLst>
                </a:gridCol>
                <a:gridCol w="4510424">
                  <a:extLst>
                    <a:ext uri="{9D8B030D-6E8A-4147-A177-3AD203B41FA5}">
                      <a16:colId xmlns:a16="http://schemas.microsoft.com/office/drawing/2014/main" val="1768686969"/>
                    </a:ext>
                  </a:extLst>
                </a:gridCol>
              </a:tblGrid>
              <a:tr h="496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Condition (Reference)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Study Type</a:t>
                      </a:r>
                      <a:endParaRPr lang="en-CA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Cases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Outcome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807759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Urethral Syndrome/ Pelvic Pain (1)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RCT 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 &gt; Medical TAU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897965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Mixed MUS (2)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symptom reduction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596152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Back Pain (3)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Pain Reduction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92994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Functional Movement Disorders (4)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 Symptom Reduction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918997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Chronic Headache (5)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 Symptom and cost reduction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4369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Pseudoseizures (6)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 symptom and cost reduction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58374582"/>
                  </a:ext>
                </a:extLst>
              </a:tr>
              <a:tr h="339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Chronic Pain (7)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RCT 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ISTDP&gt; Mindfulness Based Stress Reduction and TAU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42326275"/>
                  </a:ext>
                </a:extLst>
              </a:tr>
              <a:tr h="255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Chronic Pain (8)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RCT 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 in person &gt; Skype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7556458"/>
                  </a:ext>
                </a:extLst>
              </a:tr>
              <a:tr h="255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Chronic Pain (9)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RCT 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 by Skype &gt; TAU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8236788"/>
                  </a:ext>
                </a:extLst>
              </a:tr>
              <a:tr h="255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Irritable Bowel Syndrome (10)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RCT 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 &gt; Medical TAU 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1443786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 in Emergency (11)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Controlled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reduction pre post and vs referred control.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991932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Mixed MUS + (12)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Controlled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890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health cost and symptom reduction vs referred control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34734925"/>
                  </a:ext>
                </a:extLst>
              </a:tr>
              <a:tr h="255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Atopic Dermatitis (13)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RCT 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ISTDP&gt; Ctrl in Anxious Cases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3875972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Bruxism (14)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RCT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Reduced use of bite plates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51994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Functional Neurological (15)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Improvement on multiple domains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2833676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Mixed MUS in Family Practice (16)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Series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symptom improvement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2496450"/>
                  </a:ext>
                </a:extLst>
              </a:tr>
              <a:tr h="255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Chronic Pain (39)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RCT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341</a:t>
                      </a:r>
                      <a:endParaRPr lang="en-CA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 symptom effects ISTDP=CBT </a:t>
                      </a:r>
                      <a:endParaRPr lang="en-CA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806854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2F304-968E-A647-8DB4-4F6D9601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6944533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dirty="0"/>
              <a:t>Course of Time Limited ISTDP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4724400"/>
            <a:ext cx="7239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2000" y="495300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953000"/>
            <a:ext cx="173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20 sessions</a:t>
            </a:r>
          </a:p>
          <a:p>
            <a:pPr algn="ctr"/>
            <a:r>
              <a:rPr lang="en-US" sz="2400" dirty="0"/>
              <a:t>End</a:t>
            </a:r>
          </a:p>
        </p:txBody>
      </p:sp>
      <p:sp>
        <p:nvSpPr>
          <p:cNvPr id="14" name="Block Arc 13"/>
          <p:cNvSpPr/>
          <p:nvPr/>
        </p:nvSpPr>
        <p:spPr bwMode="auto">
          <a:xfrm>
            <a:off x="990600" y="3733800"/>
            <a:ext cx="6477000" cy="1676400"/>
          </a:xfrm>
          <a:prstGeom prst="blockArc">
            <a:avLst>
              <a:gd name="adj1" fmla="val 10800000"/>
              <a:gd name="adj2" fmla="val 21581098"/>
              <a:gd name="adj3" fmla="val 6235"/>
            </a:avLst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Block Arc 14"/>
          <p:cNvSpPr/>
          <p:nvPr/>
        </p:nvSpPr>
        <p:spPr bwMode="auto">
          <a:xfrm>
            <a:off x="5410200" y="3810000"/>
            <a:ext cx="2286000" cy="1524000"/>
          </a:xfrm>
          <a:prstGeom prst="blockArc">
            <a:avLst>
              <a:gd name="adj1" fmla="val 10905236"/>
              <a:gd name="adj2" fmla="val 21581098"/>
              <a:gd name="adj3" fmla="val 6235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Block Arc 16"/>
          <p:cNvSpPr/>
          <p:nvPr/>
        </p:nvSpPr>
        <p:spPr bwMode="auto">
          <a:xfrm>
            <a:off x="6096000" y="3733800"/>
            <a:ext cx="2057400" cy="1752600"/>
          </a:xfrm>
          <a:prstGeom prst="blockArc">
            <a:avLst>
              <a:gd name="adj1" fmla="val 10980670"/>
              <a:gd name="adj2" fmla="val 21581098"/>
              <a:gd name="adj3" fmla="val 6235"/>
            </a:avLst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2819400"/>
            <a:ext cx="1328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FFCC"/>
                </a:solidFill>
              </a:rPr>
              <a:t>Capacity </a:t>
            </a:r>
          </a:p>
          <a:p>
            <a:r>
              <a:rPr lang="en-US" sz="2400" dirty="0">
                <a:solidFill>
                  <a:srgbClr val="CCFFCC"/>
                </a:solidFill>
              </a:rPr>
              <a:t>Building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819400"/>
            <a:ext cx="1599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Partial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Unlocking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3048000"/>
            <a:ext cx="177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Termination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1447800" y="4267200"/>
            <a:ext cx="289560" cy="28956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5-Point Star 22"/>
          <p:cNvSpPr/>
          <p:nvPr/>
        </p:nvSpPr>
        <p:spPr bwMode="auto">
          <a:xfrm>
            <a:off x="4114800" y="3886200"/>
            <a:ext cx="289560" cy="28956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5-Point Star 23"/>
          <p:cNvSpPr/>
          <p:nvPr/>
        </p:nvSpPr>
        <p:spPr bwMode="auto">
          <a:xfrm>
            <a:off x="2438400" y="4038600"/>
            <a:ext cx="289560" cy="3048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971800" y="3962400"/>
            <a:ext cx="381000" cy="28956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207A9-0AD5-C84D-8210-1572D521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38564841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longer term cases phase is several months long</a:t>
            </a:r>
          </a:p>
          <a:p>
            <a:r>
              <a:rPr lang="en-US" dirty="0"/>
              <a:t>Looking ahead in life</a:t>
            </a:r>
          </a:p>
          <a:p>
            <a:r>
              <a:rPr lang="en-US" dirty="0"/>
              <a:t>Functioning or on the way</a:t>
            </a:r>
          </a:p>
          <a:p>
            <a:r>
              <a:rPr lang="en-US" dirty="0"/>
              <a:t>Looking to intimate relationships</a:t>
            </a:r>
          </a:p>
          <a:p>
            <a:r>
              <a:rPr lang="en-US" dirty="0"/>
              <a:t>Empathy and guilt about leaving family behind</a:t>
            </a:r>
          </a:p>
          <a:p>
            <a:r>
              <a:rPr lang="en-US" dirty="0"/>
              <a:t>Grief about loss of therapist</a:t>
            </a:r>
          </a:p>
          <a:p>
            <a:r>
              <a:rPr lang="en-US" dirty="0"/>
              <a:t>Grief about past losses</a:t>
            </a:r>
          </a:p>
          <a:p>
            <a:r>
              <a:rPr lang="en-US" dirty="0"/>
              <a:t>Maybe few pockets of rage and guilt but mostly grief</a:t>
            </a:r>
          </a:p>
          <a:p>
            <a:r>
              <a:rPr lang="en-US" dirty="0"/>
              <a:t>Goodbye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A4666-E80D-1F4B-B6C6-7D1C95EC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2156640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Principles of ISTDP for Dissociative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25" y="2332037"/>
            <a:ext cx="8229600" cy="4525963"/>
          </a:xfrm>
        </p:spPr>
        <p:txBody>
          <a:bodyPr/>
          <a:lstStyle/>
          <a:p>
            <a:r>
              <a:rPr lang="en-US" dirty="0"/>
              <a:t>Build anxiety tolerance in main adult states</a:t>
            </a:r>
          </a:p>
          <a:p>
            <a:r>
              <a:rPr lang="en-US" dirty="0"/>
              <a:t>Graded format, bracing, lot of recapping/ linking to bolster adult state</a:t>
            </a:r>
          </a:p>
          <a:p>
            <a:r>
              <a:rPr lang="en-US" dirty="0"/>
              <a:t>Then build bridges across states: especially adult core to younger parts</a:t>
            </a:r>
          </a:p>
          <a:p>
            <a:r>
              <a:rPr lang="en-US" dirty="0"/>
              <a:t>Patient will tend to drift and project with that effort</a:t>
            </a:r>
          </a:p>
          <a:p>
            <a:r>
              <a:rPr lang="en-US" dirty="0"/>
              <a:t>Help them further build capacity</a:t>
            </a:r>
          </a:p>
          <a:p>
            <a:r>
              <a:rPr lang="en-US" dirty="0"/>
              <a:t>First breakthroughs </a:t>
            </a:r>
            <a:r>
              <a:rPr lang="en-US" dirty="0">
                <a:sym typeface="Wingdings"/>
              </a:rPr>
              <a:t> better ability to hold awareness of links between parts and feel</a:t>
            </a:r>
            <a:r>
              <a:rPr lang="en-US" dirty="0"/>
              <a:t> the feelings about past trauma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8F84-C805-8D42-9540-E54C8262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2257088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1447800" y="14478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>
            <a:off x="1447800" y="53340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 flipV="1">
            <a:off x="1447800" y="2133600"/>
            <a:ext cx="6705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3581400" y="4267200"/>
            <a:ext cx="4572000" cy="85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latin typeface="Calibri"/>
                <a:cs typeface="Calibri"/>
              </a:rPr>
              <a:t>Striated Muscle Anxiety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latin typeface="Calibri"/>
                <a:cs typeface="Calibri"/>
              </a:rPr>
              <a:t>Isolation of Affect</a:t>
            </a:r>
          </a:p>
        </p:txBody>
      </p: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2590800" y="266700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CPD</a:t>
            </a:r>
          </a:p>
        </p:txBody>
      </p:sp>
      <p:sp>
        <p:nvSpPr>
          <p:cNvPr id="188434" name="Oval 18"/>
          <p:cNvSpPr>
            <a:spLocks noChangeArrowheads="1"/>
          </p:cNvSpPr>
          <p:nvPr/>
        </p:nvSpPr>
        <p:spPr bwMode="auto">
          <a:xfrm>
            <a:off x="3200400" y="3200400"/>
            <a:ext cx="1447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Self-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attack</a:t>
            </a:r>
          </a:p>
        </p:txBody>
      </p:sp>
      <p:sp>
        <p:nvSpPr>
          <p:cNvPr id="188435" name="Oval 19"/>
          <p:cNvSpPr>
            <a:spLocks noChangeArrowheads="1"/>
          </p:cNvSpPr>
          <p:nvPr/>
        </p:nvSpPr>
        <p:spPr bwMode="auto">
          <a:xfrm>
            <a:off x="4724400" y="22098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Splitting</a:t>
            </a:r>
          </a:p>
        </p:txBody>
      </p:sp>
      <p:sp>
        <p:nvSpPr>
          <p:cNvPr id="188436" name="Oval 20"/>
          <p:cNvSpPr>
            <a:spLocks noChangeArrowheads="1"/>
          </p:cNvSpPr>
          <p:nvPr/>
        </p:nvSpPr>
        <p:spPr bwMode="auto">
          <a:xfrm>
            <a:off x="5943600" y="16764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Self-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attack</a:t>
            </a:r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1524000" y="2971800"/>
            <a:ext cx="1676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Projection</a:t>
            </a:r>
          </a:p>
        </p:txBody>
      </p:sp>
      <p:sp>
        <p:nvSpPr>
          <p:cNvPr id="188445" name="Oval 29"/>
          <p:cNvSpPr>
            <a:spLocks noChangeArrowheads="1"/>
          </p:cNvSpPr>
          <p:nvPr/>
        </p:nvSpPr>
        <p:spPr bwMode="auto">
          <a:xfrm>
            <a:off x="3962400" y="2743200"/>
            <a:ext cx="1447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Repression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3657600" y="220980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CPD</a:t>
            </a: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1447800" y="3581400"/>
            <a:ext cx="2209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Projective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Identification</a:t>
            </a: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4495800" y="1676400"/>
            <a:ext cx="1676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Smooth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Muscle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EBD4A0-344F-484B-A7B0-12AAFF04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9843430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5979192"/>
              </p:ext>
            </p:extLst>
          </p:nvPr>
        </p:nvGraphicFramePr>
        <p:xfrm>
          <a:off x="2018" y="36555"/>
          <a:ext cx="9141981" cy="758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40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5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Repression</a:t>
                      </a:r>
                      <a:r>
                        <a:rPr lang="en-US" sz="2400" baseline="0" dirty="0"/>
                        <a:t> or Fragile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9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514"/>
                          </a:solidFill>
                        </a:rPr>
                        <a:t>Low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Little anxiety or defense: some tension and isolation of affect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Tension</a:t>
                      </a:r>
                      <a:r>
                        <a:rPr lang="en-US" sz="2000" baseline="0" dirty="0"/>
                        <a:t> and isolation of affect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9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514"/>
                          </a:solidFill>
                        </a:rPr>
                        <a:t>Mid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Defenses going into the T, Tense, UTA Whisper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Start to</a:t>
                      </a:r>
                      <a:r>
                        <a:rPr lang="en-US" sz="2000" baseline="0" dirty="0"/>
                        <a:t> oppose repression or fragility, anxiety varies, UTA: Whisper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6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514"/>
                          </a:solidFill>
                        </a:rPr>
                        <a:t>High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Defenses in the T,</a:t>
                      </a:r>
                    </a:p>
                    <a:p>
                      <a:r>
                        <a:rPr lang="en-US" sz="2000" dirty="0"/>
                        <a:t>Tense, UTA: negation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Dislike</a:t>
                      </a:r>
                      <a:r>
                        <a:rPr lang="en-US" sz="2000" baseline="0" dirty="0"/>
                        <a:t> the repression or fragility, anxiety varies, one part of mind fighting the other: UTA Negation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9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514"/>
                          </a:solidFill>
                        </a:rPr>
                        <a:t>Partial Unlocking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Feel grief rage and some guilt. Link or image of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Feel grief rage and some guilt. Link or image of past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6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514"/>
                          </a:solidFill>
                        </a:rPr>
                        <a:t>Major</a:t>
                      </a:r>
                      <a:r>
                        <a:rPr lang="en-US" sz="2400" baseline="0" dirty="0">
                          <a:solidFill>
                            <a:srgbClr val="000514"/>
                          </a:solidFill>
                        </a:rPr>
                        <a:t> Unlocking</a:t>
                      </a:r>
                      <a:endParaRPr lang="en-US" sz="2400" dirty="0">
                        <a:solidFill>
                          <a:srgbClr val="0005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Feel rage,</a:t>
                      </a:r>
                      <a:r>
                        <a:rPr lang="en-US" sz="2000" baseline="0" dirty="0"/>
                        <a:t> guilt and grief. Image transfers with passage of guilt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Feel rage,</a:t>
                      </a:r>
                      <a:r>
                        <a:rPr lang="en-US" sz="2000" baseline="0" dirty="0"/>
                        <a:t> guilt and grief. Image transfers with passage of guilt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236CA-5AB9-CC46-BDA4-00F2CA53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8747551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752600" y="1833180"/>
            <a:ext cx="7206346" cy="3196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210910">
            <a:off x="5141017" y="1870812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Threshold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04049" y="3886200"/>
            <a:ext cx="194799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133600"/>
            <a:ext cx="162294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feelings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114800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2362200"/>
            <a:ext cx="436192" cy="3130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3200400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4950" y="407920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4950" y="2289769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4950" y="315486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2221" y="414334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22221" y="2294661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2221" y="321900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6559" y="4117687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6559" y="2328253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6559" y="3193346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590800"/>
            <a:ext cx="65929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5900" y="3502923"/>
            <a:ext cx="7365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Rage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5900" y="4457904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Grief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971800"/>
            <a:ext cx="436192" cy="2368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FA3EFD-C118-B04A-BC68-BF6AEDA9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7339411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752600" y="1833180"/>
            <a:ext cx="7206346" cy="3196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0210910">
            <a:off x="5141017" y="1870812"/>
            <a:ext cx="550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Threshold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04049" y="3886200"/>
            <a:ext cx="194799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133600"/>
            <a:ext cx="162294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Arial"/>
                <a:cs typeface="Arial"/>
              </a:rPr>
              <a:t>feelings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114800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2362200"/>
            <a:ext cx="436192" cy="3130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3200400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4950" y="407920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4950" y="2289769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4950" y="315486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2221" y="4143343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22221" y="2294661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2221" y="3219002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6559" y="4117687"/>
            <a:ext cx="436192" cy="924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6559" y="2328253"/>
            <a:ext cx="436192" cy="9243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6559" y="3193346"/>
            <a:ext cx="436192" cy="9243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5900" y="3502923"/>
            <a:ext cx="7365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Rage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5900" y="4457904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14"/>
                </a:solidFill>
                <a:latin typeface="Arial"/>
                <a:cs typeface="Arial"/>
              </a:rPr>
              <a:t>Grief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971800"/>
            <a:ext cx="436192" cy="2368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762000"/>
            <a:ext cx="15514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&gt;&gt;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Whispers from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 the alliance: concise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understanding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of dynamics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0" y="685800"/>
            <a:ext cx="13700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&lt;&lt;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Rage and Guilt: image transfer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990600"/>
            <a:ext cx="127558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&lt;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Rage, grief: 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clear linkages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7200" y="914400"/>
            <a:ext cx="1181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latin typeface="Calibri"/>
              </a:rPr>
              <a:t>R   &gt; UTA</a:t>
            </a:r>
          </a:p>
          <a:p>
            <a:pPr>
              <a:defRPr/>
            </a:pPr>
            <a:r>
              <a:rPr lang="en-CA" sz="1600" dirty="0">
                <a:latin typeface="Calibri"/>
              </a:rPr>
              <a:t>Negation, slips of the tongue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2590800"/>
            <a:ext cx="65929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0543D-E501-5E47-BDEB-7049061C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7585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2" grpId="0"/>
      <p:bldP spid="23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9"/>
          <p:cNvSpPr txBox="1">
            <a:spLocks noChangeArrowheads="1"/>
          </p:cNvSpPr>
          <p:nvPr/>
        </p:nvSpPr>
        <p:spPr bwMode="auto">
          <a:xfrm>
            <a:off x="1379538" y="1795463"/>
            <a:ext cx="906462" cy="338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Pressure</a:t>
            </a:r>
          </a:p>
        </p:txBody>
      </p:sp>
      <p:sp>
        <p:nvSpPr>
          <p:cNvPr id="33794" name="Line 10"/>
          <p:cNvSpPr>
            <a:spLocks noChangeShapeType="1"/>
          </p:cNvSpPr>
          <p:nvPr/>
        </p:nvSpPr>
        <p:spPr bwMode="auto">
          <a:xfrm>
            <a:off x="2133600" y="68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5410200" y="1676400"/>
            <a:ext cx="1211263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Moderate 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796" name="Text Box 14"/>
          <p:cNvSpPr txBox="1">
            <a:spLocks noChangeArrowheads="1"/>
          </p:cNvSpPr>
          <p:nvPr/>
        </p:nvSpPr>
        <p:spPr bwMode="auto">
          <a:xfrm>
            <a:off x="2971800" y="3208338"/>
            <a:ext cx="2133600" cy="83026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Striated muscle anxiety 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plus feel complex transference feelings</a:t>
            </a:r>
          </a:p>
        </p:txBody>
      </p:sp>
      <p:sp>
        <p:nvSpPr>
          <p:cNvPr id="33797" name="Text Box 18"/>
          <p:cNvSpPr txBox="1">
            <a:spLocks noChangeArrowheads="1"/>
          </p:cNvSpPr>
          <p:nvPr/>
        </p:nvSpPr>
        <p:spPr bwMode="auto">
          <a:xfrm>
            <a:off x="5486400" y="3352800"/>
            <a:ext cx="1241425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High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798" name="Text Box 19"/>
          <p:cNvSpPr txBox="1">
            <a:spLocks noChangeArrowheads="1"/>
          </p:cNvSpPr>
          <p:nvPr/>
        </p:nvSpPr>
        <p:spPr bwMode="auto">
          <a:xfrm>
            <a:off x="3048000" y="4572000"/>
            <a:ext cx="1978025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Depression, smooth 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muscle anxiety or motor conversion</a:t>
            </a:r>
          </a:p>
        </p:txBody>
      </p:sp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5410200" y="4572000"/>
            <a:ext cx="15240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High Resistance 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with Repression</a:t>
            </a:r>
          </a:p>
        </p:txBody>
      </p:sp>
      <p:sp>
        <p:nvSpPr>
          <p:cNvPr id="33800" name="Text Box 24"/>
          <p:cNvSpPr txBox="1">
            <a:spLocks noChangeArrowheads="1"/>
          </p:cNvSpPr>
          <p:nvPr/>
        </p:nvSpPr>
        <p:spPr bwMode="auto">
          <a:xfrm>
            <a:off x="3048000" y="56388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  <a:cs typeface="Calibri" charset="0"/>
              </a:rPr>
              <a:t>Cognitive-perceptual</a:t>
            </a:r>
          </a:p>
          <a:p>
            <a:r>
              <a:rPr lang="en-US" sz="1600">
                <a:latin typeface="Calibri" charset="0"/>
                <a:cs typeface="Calibri" charset="0"/>
              </a:rPr>
              <a:t>disruption or </a:t>
            </a:r>
          </a:p>
          <a:p>
            <a:r>
              <a:rPr lang="en-US" sz="1600">
                <a:latin typeface="Calibri" charset="0"/>
                <a:cs typeface="Calibri" charset="0"/>
              </a:rPr>
              <a:t>primitive defenses </a:t>
            </a:r>
          </a:p>
        </p:txBody>
      </p:sp>
      <p:sp>
        <p:nvSpPr>
          <p:cNvPr id="33801" name="Text Box 26"/>
          <p:cNvSpPr txBox="1">
            <a:spLocks noChangeArrowheads="1"/>
          </p:cNvSpPr>
          <p:nvPr/>
        </p:nvSpPr>
        <p:spPr bwMode="auto">
          <a:xfrm>
            <a:off x="5334000" y="5867400"/>
            <a:ext cx="16002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>
                <a:latin typeface="Calibri" charset="0"/>
                <a:cs typeface="Calibri" charset="0"/>
              </a:rPr>
              <a:t>Fragile Character </a:t>
            </a:r>
          </a:p>
          <a:p>
            <a:r>
              <a:rPr lang="en-US" sz="1600" i="1">
                <a:latin typeface="Calibri" charset="0"/>
                <a:cs typeface="Calibri" charset="0"/>
              </a:rPr>
              <a:t>Structure</a:t>
            </a:r>
          </a:p>
        </p:txBody>
      </p:sp>
      <p:sp>
        <p:nvSpPr>
          <p:cNvPr id="33802" name="Text Box 27"/>
          <p:cNvSpPr txBox="1">
            <a:spLocks noChangeArrowheads="1"/>
          </p:cNvSpPr>
          <p:nvPr/>
        </p:nvSpPr>
        <p:spPr bwMode="auto">
          <a:xfrm>
            <a:off x="457200" y="5257800"/>
            <a:ext cx="2028825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GO FLAT: No striated muscle anxiety, poor ability to reflect</a:t>
            </a:r>
          </a:p>
        </p:txBody>
      </p:sp>
      <p:sp>
        <p:nvSpPr>
          <p:cNvPr id="33803" name="TextBox 38"/>
          <p:cNvSpPr txBox="1">
            <a:spLocks noChangeArrowheads="1"/>
          </p:cNvSpPr>
          <p:nvPr/>
        </p:nvSpPr>
        <p:spPr bwMode="auto">
          <a:xfrm>
            <a:off x="7696200" y="4876800"/>
            <a:ext cx="938077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Capacity </a:t>
            </a:r>
          </a:p>
          <a:p>
            <a:r>
              <a:rPr lang="en-US" sz="1600">
                <a:latin typeface="Calibri" charset="0"/>
              </a:rPr>
              <a:t>Building</a:t>
            </a:r>
          </a:p>
          <a:p>
            <a:r>
              <a:rPr lang="en-US" sz="1600">
                <a:latin typeface="Calibri" charset="0"/>
              </a:rPr>
              <a:t>Formats</a:t>
            </a:r>
          </a:p>
        </p:txBody>
      </p:sp>
      <p:sp>
        <p:nvSpPr>
          <p:cNvPr id="33804" name="TextBox 40"/>
          <p:cNvSpPr txBox="1">
            <a:spLocks noChangeArrowheads="1"/>
          </p:cNvSpPr>
          <p:nvPr/>
        </p:nvSpPr>
        <p:spPr bwMode="auto">
          <a:xfrm>
            <a:off x="7543800" y="2057400"/>
            <a:ext cx="116840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Repeated unlocking, </a:t>
            </a:r>
          </a:p>
          <a:p>
            <a:r>
              <a:rPr lang="en-US" sz="1600">
                <a:latin typeface="Calibri" charset="0"/>
              </a:rPr>
              <a:t>working through, </a:t>
            </a:r>
          </a:p>
          <a:p>
            <a:r>
              <a:rPr lang="en-US" sz="1600">
                <a:latin typeface="Calibri" charset="0"/>
              </a:rPr>
              <a:t>termination</a:t>
            </a:r>
          </a:p>
        </p:txBody>
      </p:sp>
      <p:sp>
        <p:nvSpPr>
          <p:cNvPr id="33805" name="Line 23"/>
          <p:cNvSpPr>
            <a:spLocks noChangeShapeType="1"/>
          </p:cNvSpPr>
          <p:nvPr/>
        </p:nvSpPr>
        <p:spPr bwMode="auto">
          <a:xfrm flipH="1" flipV="1">
            <a:off x="8153400" y="3581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2578100" y="1447800"/>
            <a:ext cx="2298700" cy="83026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charset="0"/>
                <a:cs typeface="Calibri" charset="0"/>
              </a:rPr>
              <a:t>Striated muscle anxiety</a:t>
            </a:r>
          </a:p>
          <a:p>
            <a:pPr algn="ctr"/>
            <a:r>
              <a:rPr lang="en-US" sz="1600" dirty="0">
                <a:latin typeface="Calibri" charset="0"/>
                <a:cs typeface="Calibri" charset="0"/>
              </a:rPr>
              <a:t>plus feel complex transference feelings</a:t>
            </a:r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2716213" y="457200"/>
            <a:ext cx="2008187" cy="584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Breakthrough 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of grief about loss</a:t>
            </a:r>
          </a:p>
        </p:txBody>
      </p:sp>
      <p:sp>
        <p:nvSpPr>
          <p:cNvPr id="33808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1152525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Low</a:t>
            </a:r>
          </a:p>
          <a:p>
            <a:pPr algn="ctr"/>
            <a:r>
              <a:rPr lang="en-US" sz="1600" i="1">
                <a:latin typeface="Calibri" charset="0"/>
                <a:cs typeface="Calibri" charset="0"/>
              </a:rPr>
              <a:t>Resistance</a:t>
            </a:r>
          </a:p>
        </p:txBody>
      </p:sp>
      <p:sp>
        <p:nvSpPr>
          <p:cNvPr id="33809" name="TextBox 40"/>
          <p:cNvSpPr txBox="1">
            <a:spLocks noChangeArrowheads="1"/>
          </p:cNvSpPr>
          <p:nvPr/>
        </p:nvSpPr>
        <p:spPr bwMode="auto">
          <a:xfrm>
            <a:off x="7315200" y="228600"/>
            <a:ext cx="1371600" cy="10779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Calibri" charset="0"/>
              </a:rPr>
              <a:t>Complete </a:t>
            </a:r>
          </a:p>
          <a:p>
            <a:r>
              <a:rPr lang="en-US" sz="1600">
                <a:latin typeface="Calibri" charset="0"/>
              </a:rPr>
              <a:t>treatment</a:t>
            </a:r>
          </a:p>
          <a:p>
            <a:r>
              <a:rPr lang="en-US" sz="1600">
                <a:latin typeface="Calibri" charset="0"/>
              </a:rPr>
              <a:t>in 1 or 2 sessions</a:t>
            </a:r>
          </a:p>
        </p:txBody>
      </p:sp>
      <p:sp>
        <p:nvSpPr>
          <p:cNvPr id="33810" name="Text Box 9"/>
          <p:cNvSpPr txBox="1">
            <a:spLocks noChangeArrowheads="1"/>
          </p:cNvSpPr>
          <p:nvPr/>
        </p:nvSpPr>
        <p:spPr bwMode="auto">
          <a:xfrm>
            <a:off x="1358900" y="533400"/>
            <a:ext cx="774700" cy="338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Inquiry</a:t>
            </a:r>
          </a:p>
        </p:txBody>
      </p:sp>
      <p:sp>
        <p:nvSpPr>
          <p:cNvPr id="33811" name="Line 10"/>
          <p:cNvSpPr>
            <a:spLocks noChangeShapeType="1"/>
          </p:cNvSpPr>
          <p:nvPr/>
        </p:nvSpPr>
        <p:spPr bwMode="auto">
          <a:xfrm>
            <a:off x="1752600" y="914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109663"/>
            <a:ext cx="15367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alibri"/>
              </a:rPr>
              <a:t>Resistance Rises</a:t>
            </a:r>
          </a:p>
        </p:txBody>
      </p:sp>
      <p:sp>
        <p:nvSpPr>
          <p:cNvPr id="33813" name="Line 10"/>
          <p:cNvSpPr>
            <a:spLocks noChangeShapeType="1"/>
          </p:cNvSpPr>
          <p:nvPr/>
        </p:nvSpPr>
        <p:spPr bwMode="auto">
          <a:xfrm>
            <a:off x="2667000" y="3657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4" name="Line 10"/>
          <p:cNvSpPr>
            <a:spLocks noChangeShapeType="1"/>
          </p:cNvSpPr>
          <p:nvPr/>
        </p:nvSpPr>
        <p:spPr bwMode="auto">
          <a:xfrm>
            <a:off x="2286000" y="1905000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9650" y="2387600"/>
            <a:ext cx="2019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alibri"/>
              </a:rPr>
              <a:t>Resistance crystallizes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in the transference</a:t>
            </a:r>
          </a:p>
        </p:txBody>
      </p:sp>
      <p:sp>
        <p:nvSpPr>
          <p:cNvPr id="33816" name="Text Box 9"/>
          <p:cNvSpPr txBox="1">
            <a:spLocks noChangeArrowheads="1"/>
          </p:cNvSpPr>
          <p:nvPr/>
        </p:nvSpPr>
        <p:spPr bwMode="auto">
          <a:xfrm>
            <a:off x="1066800" y="3360738"/>
            <a:ext cx="1631950" cy="830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  <a:cs typeface="Calibri" charset="0"/>
              </a:rPr>
              <a:t>Clarify,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Challenge,</a:t>
            </a:r>
          </a:p>
          <a:p>
            <a:pPr algn="ctr"/>
            <a:r>
              <a:rPr lang="en-US" sz="1600">
                <a:latin typeface="Calibri" charset="0"/>
                <a:cs typeface="Calibri" charset="0"/>
              </a:rPr>
              <a:t>Head on Collision</a:t>
            </a:r>
          </a:p>
        </p:txBody>
      </p:sp>
      <p:sp>
        <p:nvSpPr>
          <p:cNvPr id="33817" name="Line 10"/>
          <p:cNvSpPr>
            <a:spLocks noChangeShapeType="1"/>
          </p:cNvSpPr>
          <p:nvPr/>
        </p:nvSpPr>
        <p:spPr bwMode="auto">
          <a:xfrm>
            <a:off x="17526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8" name="Line 10"/>
          <p:cNvSpPr>
            <a:spLocks noChangeShapeType="1"/>
          </p:cNvSpPr>
          <p:nvPr/>
        </p:nvSpPr>
        <p:spPr bwMode="auto">
          <a:xfrm>
            <a:off x="17526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9" name="Line 10"/>
          <p:cNvSpPr>
            <a:spLocks noChangeShapeType="1"/>
          </p:cNvSpPr>
          <p:nvPr/>
        </p:nvSpPr>
        <p:spPr bwMode="auto">
          <a:xfrm>
            <a:off x="17526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0" name="Line 10"/>
          <p:cNvSpPr>
            <a:spLocks noChangeShapeType="1"/>
          </p:cNvSpPr>
          <p:nvPr/>
        </p:nvSpPr>
        <p:spPr bwMode="auto">
          <a:xfrm>
            <a:off x="6781800" y="20574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1" name="Line 10"/>
          <p:cNvSpPr>
            <a:spLocks noChangeShapeType="1"/>
          </p:cNvSpPr>
          <p:nvPr/>
        </p:nvSpPr>
        <p:spPr bwMode="auto">
          <a:xfrm flipV="1">
            <a:off x="6781800" y="32766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2" name="Line 10"/>
          <p:cNvSpPr>
            <a:spLocks noChangeShapeType="1"/>
          </p:cNvSpPr>
          <p:nvPr/>
        </p:nvSpPr>
        <p:spPr bwMode="auto">
          <a:xfrm>
            <a:off x="5105400" y="3581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3" name="Line 10"/>
          <p:cNvSpPr>
            <a:spLocks noChangeShapeType="1"/>
          </p:cNvSpPr>
          <p:nvPr/>
        </p:nvSpPr>
        <p:spPr bwMode="auto">
          <a:xfrm>
            <a:off x="4759325" y="762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4" name="Line 10"/>
          <p:cNvSpPr>
            <a:spLocks noChangeShapeType="1"/>
          </p:cNvSpPr>
          <p:nvPr/>
        </p:nvSpPr>
        <p:spPr bwMode="auto">
          <a:xfrm>
            <a:off x="4914900" y="1905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685800" y="685800"/>
            <a:ext cx="381000" cy="2895600"/>
          </a:xfrm>
          <a:prstGeom prst="leftBrace">
            <a:avLst>
              <a:gd name="adj1" fmla="val 8333"/>
              <a:gd name="adj2" fmla="val 49662"/>
            </a:avLst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65" name="Freeform 64"/>
          <p:cNvSpPr/>
          <p:nvPr/>
        </p:nvSpPr>
        <p:spPr>
          <a:xfrm rot="20602168">
            <a:off x="352425" y="2171700"/>
            <a:ext cx="720725" cy="3097213"/>
          </a:xfrm>
          <a:custGeom>
            <a:avLst/>
            <a:gdLst>
              <a:gd name="connsiteX0" fmla="*/ 0 w 6674556"/>
              <a:gd name="connsiteY0" fmla="*/ 3190159 h 3190159"/>
              <a:gd name="connsiteX1" fmla="*/ 4035778 w 6674556"/>
              <a:gd name="connsiteY1" fmla="*/ 410270 h 3190159"/>
              <a:gd name="connsiteX2" fmla="*/ 6674556 w 6674556"/>
              <a:gd name="connsiteY2" fmla="*/ 15159 h 31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4556" h="3190159">
                <a:moveTo>
                  <a:pt x="0" y="3190159"/>
                </a:moveTo>
                <a:cubicBezTo>
                  <a:pt x="1461676" y="2064798"/>
                  <a:pt x="2923352" y="939437"/>
                  <a:pt x="4035778" y="410270"/>
                </a:cubicBezTo>
                <a:cubicBezTo>
                  <a:pt x="5148204" y="-118897"/>
                  <a:pt x="6674556" y="15159"/>
                  <a:pt x="6674556" y="15159"/>
                </a:cubicBezTo>
              </a:path>
            </a:pathLst>
          </a:custGeom>
          <a:ln w="28575" cmpd="sng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33827" name="Line 10"/>
          <p:cNvSpPr>
            <a:spLocks noChangeShapeType="1"/>
          </p:cNvSpPr>
          <p:nvPr/>
        </p:nvSpPr>
        <p:spPr bwMode="auto">
          <a:xfrm>
            <a:off x="50292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8" name="Line 10"/>
          <p:cNvSpPr>
            <a:spLocks noChangeShapeType="1"/>
          </p:cNvSpPr>
          <p:nvPr/>
        </p:nvSpPr>
        <p:spPr bwMode="auto">
          <a:xfrm>
            <a:off x="5029200" y="617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829" name="Line 10"/>
          <p:cNvSpPr>
            <a:spLocks noChangeShapeType="1"/>
          </p:cNvSpPr>
          <p:nvPr/>
        </p:nvSpPr>
        <p:spPr bwMode="auto">
          <a:xfrm>
            <a:off x="6629400" y="762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0" name="Line 28"/>
          <p:cNvSpPr>
            <a:spLocks noChangeShapeType="1"/>
          </p:cNvSpPr>
          <p:nvPr/>
        </p:nvSpPr>
        <p:spPr bwMode="auto">
          <a:xfrm>
            <a:off x="2514600" y="57912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1" name="Line 28"/>
          <p:cNvSpPr>
            <a:spLocks noChangeShapeType="1"/>
          </p:cNvSpPr>
          <p:nvPr/>
        </p:nvSpPr>
        <p:spPr bwMode="auto">
          <a:xfrm>
            <a:off x="7010400" y="48006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2" name="Line 28"/>
          <p:cNvSpPr>
            <a:spLocks noChangeShapeType="1"/>
          </p:cNvSpPr>
          <p:nvPr/>
        </p:nvSpPr>
        <p:spPr bwMode="auto">
          <a:xfrm flipV="1">
            <a:off x="2514600" y="49530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3" name="Line 28"/>
          <p:cNvSpPr>
            <a:spLocks noChangeShapeType="1"/>
          </p:cNvSpPr>
          <p:nvPr/>
        </p:nvSpPr>
        <p:spPr bwMode="auto">
          <a:xfrm flipV="1">
            <a:off x="7086600" y="57150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A0943-DDDA-A446-A141-0F03BA03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1056563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5" y="2209800"/>
            <a:ext cx="2593975" cy="3786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latin typeface="Calibri"/>
              </a:rPr>
              <a:t>Use when below thresholds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Evoke feelings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Activate somatic  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  pathway of rage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Develop images 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Fire limbic areas including amygdala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209800"/>
            <a:ext cx="2514600" cy="3786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latin typeface="Calibri"/>
              </a:rPr>
              <a:t>Use when above thresholds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Self-reflect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Link phenomena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Observe the body</a:t>
            </a:r>
          </a:p>
          <a:p>
            <a:pPr>
              <a:defRPr/>
            </a:pPr>
            <a:r>
              <a:rPr lang="en-CA" sz="2400" dirty="0">
                <a:latin typeface="Calibri"/>
              </a:rPr>
              <a:t>Observe thoughts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Fire brain self- reflective centers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457200" y="762000"/>
            <a:ext cx="8001000" cy="129540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457200" y="762000"/>
            <a:ext cx="8001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8373" name="TextBox 12"/>
          <p:cNvSpPr txBox="1">
            <a:spLocks noChangeArrowheads="1"/>
          </p:cNvSpPr>
          <p:nvPr/>
        </p:nvSpPr>
        <p:spPr bwMode="auto">
          <a:xfrm>
            <a:off x="5888038" y="685800"/>
            <a:ext cx="310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FFFF"/>
                </a:solidFill>
              </a:rPr>
              <a:t>Reflection:       	Recap</a:t>
            </a:r>
          </a:p>
        </p:txBody>
      </p:sp>
      <p:sp>
        <p:nvSpPr>
          <p:cNvPr id="58374" name="TextBox 13"/>
          <p:cNvSpPr txBox="1">
            <a:spLocks noChangeArrowheads="1"/>
          </p:cNvSpPr>
          <p:nvPr/>
        </p:nvSpPr>
        <p:spPr bwMode="auto">
          <a:xfrm>
            <a:off x="533400" y="914400"/>
            <a:ext cx="219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209800"/>
            <a:ext cx="2514600" cy="4154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latin typeface="Calibri"/>
              </a:rPr>
              <a:t>Use to optimize rise without being over threshold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Combine both self-reflection and pressure</a:t>
            </a:r>
          </a:p>
          <a:p>
            <a:pPr>
              <a:defRPr/>
            </a:pPr>
            <a:endParaRPr lang="en-CA" sz="2400" dirty="0">
              <a:latin typeface="Calibri"/>
            </a:endParaRPr>
          </a:p>
          <a:p>
            <a:pPr>
              <a:defRPr/>
            </a:pPr>
            <a:r>
              <a:rPr lang="en-CA" sz="2400" dirty="0">
                <a:latin typeface="Calibri"/>
              </a:rPr>
              <a:t>Train brain to fire both functional regions together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1143000"/>
            <a:ext cx="2743199" cy="646331"/>
          </a:xfrm>
          <a:prstGeom prst="rect">
            <a:avLst/>
          </a:prstGeom>
          <a:solidFill>
            <a:srgbClr val="7D00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</a:rPr>
              <a:t>BRACING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211669"/>
            <a:ext cx="2901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Abbass, Reaching Through </a:t>
            </a:r>
          </a:p>
          <a:p>
            <a:r>
              <a:rPr lang="en-US" dirty="0"/>
              <a:t>Resistance, 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4ED351-B101-7B44-886E-A10DAAAC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3729257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33550" y="14478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733550" y="5029200"/>
            <a:ext cx="7315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5613" y="5070475"/>
            <a:ext cx="9731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Mild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49825" y="5105400"/>
            <a:ext cx="1436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Moderate 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fragile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14488" y="5105400"/>
            <a:ext cx="196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/>
              </a:rPr>
              <a:t>Severe fragile,</a:t>
            </a:r>
          </a:p>
          <a:p>
            <a:pPr algn="ctr">
              <a:defRPr/>
            </a:pPr>
            <a:r>
              <a:rPr lang="en-US" sz="2400" dirty="0">
                <a:latin typeface="Calibri"/>
              </a:rPr>
              <a:t>borderline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2240775" y="2574084"/>
            <a:ext cx="6629400" cy="2438400"/>
          </a:xfrm>
          <a:prstGeom prst="line">
            <a:avLst/>
          </a:prstGeom>
          <a:noFill/>
          <a:ln w="2571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2700" y="3886200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Unconscious 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anxiety and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defense</a:t>
            </a:r>
          </a:p>
          <a:p>
            <a:pPr algn="ctr"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2400" y="914400"/>
            <a:ext cx="1439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Conscious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feelings</a:t>
            </a:r>
          </a:p>
        </p:txBody>
      </p:sp>
      <p:sp>
        <p:nvSpPr>
          <p:cNvPr id="66572" name="TextBox 1"/>
          <p:cNvSpPr txBox="1">
            <a:spLocks noChangeArrowheads="1"/>
          </p:cNvSpPr>
          <p:nvPr/>
        </p:nvSpPr>
        <p:spPr bwMode="auto">
          <a:xfrm rot="-1156622">
            <a:off x="5056188" y="3571055"/>
            <a:ext cx="12350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BRACING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124199" y="2828893"/>
            <a:ext cx="5827499" cy="2139194"/>
          </a:xfrm>
          <a:prstGeom prst="line">
            <a:avLst/>
          </a:prstGeom>
          <a:noFill/>
          <a:ln w="2571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1792147" y="2302235"/>
            <a:ext cx="7078027" cy="2592836"/>
          </a:xfrm>
          <a:prstGeom prst="line">
            <a:avLst/>
          </a:prstGeom>
          <a:noFill/>
          <a:ln w="2571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6573" name="TextBox 2"/>
          <p:cNvSpPr txBox="1">
            <a:spLocks noChangeArrowheads="1"/>
          </p:cNvSpPr>
          <p:nvPr/>
        </p:nvSpPr>
        <p:spPr bwMode="auto">
          <a:xfrm rot="20380818">
            <a:off x="3020530" y="3216750"/>
            <a:ext cx="539271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RECAP and ANXIETY REDUCING TECHNIQUES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80063" y="2392675"/>
            <a:ext cx="5505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libri"/>
              </a:rPr>
              <a:t>CPD primitive defenses </a:t>
            </a:r>
          </a:p>
          <a:p>
            <a:pPr algn="ctr">
              <a:defRPr/>
            </a:pPr>
            <a:r>
              <a:rPr lang="en-US" sz="2000" dirty="0">
                <a:latin typeface="Calibri"/>
              </a:rPr>
              <a:t>or repression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86513" y="4260062"/>
            <a:ext cx="2003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Calibri"/>
              </a:rPr>
              <a:t>Isolation of affect</a:t>
            </a:r>
          </a:p>
          <a:p>
            <a:pPr algn="ctr">
              <a:defRPr/>
            </a:pPr>
            <a:r>
              <a:rPr lang="en-US" sz="2000" dirty="0">
                <a:latin typeface="Calibri"/>
              </a:rPr>
              <a:t>Striated muscle</a:t>
            </a:r>
          </a:p>
        </p:txBody>
      </p:sp>
      <p:sp>
        <p:nvSpPr>
          <p:cNvPr id="66574" name="TextBox 24"/>
          <p:cNvSpPr txBox="1">
            <a:spLocks noChangeArrowheads="1"/>
          </p:cNvSpPr>
          <p:nvPr/>
        </p:nvSpPr>
        <p:spPr bwMode="auto">
          <a:xfrm rot="20470006">
            <a:off x="5127625" y="3828412"/>
            <a:ext cx="1454150" cy="369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66FF"/>
                </a:solidFill>
              </a:rPr>
              <a:t>PRESSURE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4C0F66-5463-EA47-8EC4-F267B4D8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Allan Abbass </a:t>
            </a:r>
          </a:p>
        </p:txBody>
      </p:sp>
    </p:spTree>
    <p:extLst>
      <p:ext uri="{BB962C8B-B14F-4D97-AF65-F5344CB8AC3E}">
        <p14:creationId xmlns:p14="http://schemas.microsoft.com/office/powerpoint/2010/main" val="16695172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{83AC70D6-11CF-C740-BD7C-D74DAFD5E59A}tf10001069</Template>
  <TotalTime>95431</TotalTime>
  <Words>4262</Words>
  <Application>Microsoft Macintosh PowerPoint</Application>
  <PresentationFormat>On-screen Show (4:3)</PresentationFormat>
  <Paragraphs>1220</Paragraphs>
  <Slides>99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3" baseType="lpstr">
      <vt:lpstr>MS Mincho</vt:lpstr>
      <vt:lpstr>ＭＳ Ｐゴシック</vt:lpstr>
      <vt:lpstr>Arial</vt:lpstr>
      <vt:lpstr>Calibri</vt:lpstr>
      <vt:lpstr>Cambria</vt:lpstr>
      <vt:lpstr>Century Gothic</vt:lpstr>
      <vt:lpstr>Tahoma</vt:lpstr>
      <vt:lpstr>Times New Roman</vt:lpstr>
      <vt:lpstr>Utah</vt:lpstr>
      <vt:lpstr>Verdana</vt:lpstr>
      <vt:lpstr>Wingdings</vt:lpstr>
      <vt:lpstr>Wingdings 3</vt:lpstr>
      <vt:lpstr>Wisp</vt:lpstr>
      <vt:lpstr>Worksheet</vt:lpstr>
      <vt:lpstr>    Psychosomatic and Depressive Disorders: Intensive Short-term  Dynamic Psychotherapy </vt:lpstr>
      <vt:lpstr>Courses and training in ISTDP</vt:lpstr>
      <vt:lpstr>PowerPoint Presentation</vt:lpstr>
      <vt:lpstr>Parallels between CBT and ISTDP</vt:lpstr>
      <vt:lpstr>PowerPoint Presentation</vt:lpstr>
      <vt:lpstr>D-ISTDP</vt:lpstr>
      <vt:lpstr>Evidence for Intensive Short-term Dynamic Psychotherapy</vt:lpstr>
      <vt:lpstr>Efficacious with refractory patient groups: 11 studies.  Treatment Resistant Depression RCT: 16 sessions Town et al, 2017</vt:lpstr>
      <vt:lpstr>PowerPoint Presentation</vt:lpstr>
      <vt:lpstr>PowerPoint Presentation</vt:lpstr>
      <vt:lpstr>21 Cost Based Outcome Studies of ISTDP</vt:lpstr>
      <vt:lpstr>Total Doctor and Hospital Costs/ patient:  N=890, 7.3 Sessions Abbass, Kisely, Rasic, Town and Johansson 2015, J Psychiatric Research</vt:lpstr>
      <vt:lpstr>Patients with Pseudoseizures N=28, 3.6 sessions of ISTDP Russell et al, 2016 </vt:lpstr>
      <vt:lpstr>PowerPoint Presentation</vt:lpstr>
      <vt:lpstr>PowerPoint Presentation</vt:lpstr>
      <vt:lpstr>PowerPoint Presentation</vt:lpstr>
      <vt:lpstr>PowerPoint Presentation</vt:lpstr>
      <vt:lpstr>Build your own Exposure model for “Phobia of Emotional Closeness and the somatic experience of feelings”</vt:lpstr>
      <vt:lpstr>Complex Transference Feelings (CTF) </vt:lpstr>
      <vt:lpstr>Unconscious Therapeutic Alliance</vt:lpstr>
      <vt:lpstr>PowerPoint Presentation</vt:lpstr>
      <vt:lpstr>Unconscious Anxiety and defenses =   somatization</vt:lpstr>
      <vt:lpstr>Initiating ISTDP: Steps</vt:lpstr>
      <vt:lpstr>Find the front and intervene</vt:lpstr>
      <vt:lpstr>PowerPoint Presentation</vt:lpstr>
      <vt:lpstr>PowerPoint Presentation</vt:lpstr>
      <vt:lpstr>Spectrum of  Psychoneurotic Disorders</vt:lpstr>
      <vt:lpstr>Spectrum of  Psychoneurotic Disorders</vt:lpstr>
      <vt:lpstr>Moderate resistant patient</vt:lpstr>
      <vt:lpstr>Unlocking of the Unconscious  Moderate Resistance</vt:lpstr>
      <vt:lpstr>PowerPoint Presentation</vt:lpstr>
      <vt:lpstr>Pressure: Encourage healthy actions</vt:lpstr>
      <vt:lpstr>Mid Rise</vt:lpstr>
      <vt:lpstr>Clarification: Question unhealthy behaviors</vt:lpstr>
      <vt:lpstr>Challenge: help patient to stop destructive actions</vt:lpstr>
      <vt:lpstr>PowerPoint Presentation</vt:lpstr>
      <vt:lpstr>PowerPoint Presentation</vt:lpstr>
      <vt:lpstr>PowerPoint Presentation</vt:lpstr>
      <vt:lpstr>Unlocking and Symptom changes with Trial Therapy N=500 Abbass, Town, Ogrodniczuk, Joffres, 2017 </vt:lpstr>
      <vt:lpstr>Unlocking vs Interpersonal problem changes with Trial  Therapy N=500. Abbass, Town, Ogrodniczuk, Joffres, 2017</vt:lpstr>
      <vt:lpstr>Trial Therapy Cost Effects n=344  Abbass, Kisely and Town, 2018 Psychotherapy and Psychosomatics</vt:lpstr>
      <vt:lpstr>Experiencing these unprocessed feelings about attachment trauma is diagnostic and therapeutic</vt:lpstr>
      <vt:lpstr>PowerPoint Presentation</vt:lpstr>
      <vt:lpstr>Impact of Major Unlocking on Healthcare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Resistant Patient with Repression</vt:lpstr>
      <vt:lpstr>Repression case Chapter 14</vt:lpstr>
      <vt:lpstr>PowerPoint Presentation</vt:lpstr>
      <vt:lpstr>PowerPoint Presentation</vt:lpstr>
      <vt:lpstr>PowerPoint Presentation</vt:lpstr>
      <vt:lpstr>UTA RISES WITH CTF</vt:lpstr>
      <vt:lpstr>PowerPoint Presentation</vt:lpstr>
      <vt:lpstr>PowerPoint Presentation</vt:lpstr>
      <vt:lpstr>Fragile Character Structure Patients</vt:lpstr>
      <vt:lpstr>PowerPoint Presentation</vt:lpstr>
      <vt:lpstr>PowerPoint Presentation</vt:lpstr>
      <vt:lpstr>PowerPoint Presentation</vt:lpstr>
      <vt:lpstr>Capacity building Phase</vt:lpstr>
      <vt:lpstr>PowerPoint Presentation</vt:lpstr>
      <vt:lpstr>PowerPoint Presentation</vt:lpstr>
      <vt:lpstr>UTA RISES WITH CTF</vt:lpstr>
      <vt:lpstr>PowerPoint Presentation</vt:lpstr>
      <vt:lpstr>Therapist activity with FCS</vt:lpstr>
      <vt:lpstr>PowerPoint Presentation</vt:lpstr>
      <vt:lpstr>Results of Capacity Building Phase</vt:lpstr>
      <vt:lpstr>PowerPoint Presentation</vt:lpstr>
      <vt:lpstr>Projective Identification and  Symptom Formation: Sympathy  symptoms</vt:lpstr>
      <vt:lpstr>PowerPoint Presentation</vt:lpstr>
      <vt:lpstr>PowerPoint Presentation</vt:lpstr>
      <vt:lpstr>Psychic Integration</vt:lpstr>
      <vt:lpstr>PowerPoint Presentation</vt:lpstr>
      <vt:lpstr>PowerPoint Presentation</vt:lpstr>
      <vt:lpstr>Unlockings in previously fragile cases</vt:lpstr>
      <vt:lpstr>Parallels between CBT and ISTDP</vt:lpstr>
      <vt:lpstr>Differences vs Traditional CBT</vt:lpstr>
      <vt:lpstr>Courses and training in ISTDP</vt:lpstr>
      <vt:lpstr>PowerPoint Presentation</vt:lpstr>
      <vt:lpstr>Repeated Unlocking Phase</vt:lpstr>
      <vt:lpstr>Modified ISTDP for Psychotic Disorders</vt:lpstr>
      <vt:lpstr>Results of Capacity Building Phase</vt:lpstr>
      <vt:lpstr>Projective Identification and Symptom Formation: Sympathy symptoms</vt:lpstr>
      <vt:lpstr>UTA in Repeated Unlocking</vt:lpstr>
      <vt:lpstr>Trends in unlockings</vt:lpstr>
      <vt:lpstr>Results of repeated unlocking phase</vt:lpstr>
      <vt:lpstr>Working Through Phase</vt:lpstr>
      <vt:lpstr>Course of Time Limited ISTDP </vt:lpstr>
      <vt:lpstr>Termination Phase</vt:lpstr>
      <vt:lpstr>Principles of ISTDP for Dissociative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Psychodiagnostic Evaluation in Neurological Presentations</dc:title>
  <dc:creator>iip</dc:creator>
  <cp:lastModifiedBy>allan abbass</cp:lastModifiedBy>
  <cp:revision>687</cp:revision>
  <dcterms:created xsi:type="dcterms:W3CDTF">2013-03-08T11:07:37Z</dcterms:created>
  <dcterms:modified xsi:type="dcterms:W3CDTF">2019-04-26T06:04:35Z</dcterms:modified>
</cp:coreProperties>
</file>